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7" r:id="rId4"/>
    <p:sldMasterId id="2147483724" r:id="rId5"/>
    <p:sldMasterId id="2147483737" r:id="rId6"/>
    <p:sldMasterId id="2147483750" r:id="rId7"/>
    <p:sldMasterId id="2147483762" r:id="rId8"/>
    <p:sldMasterId id="2147483774" r:id="rId9"/>
    <p:sldMasterId id="2147483786" r:id="rId10"/>
    <p:sldMasterId id="2147483801" r:id="rId11"/>
    <p:sldMasterId id="2147483813" r:id="rId12"/>
  </p:sldMasterIdLst>
  <p:notesMasterIdLst>
    <p:notesMasterId r:id="rId64"/>
  </p:notesMasterIdLst>
  <p:sldIdLst>
    <p:sldId id="256" r:id="rId13"/>
    <p:sldId id="289" r:id="rId14"/>
    <p:sldId id="338" r:id="rId15"/>
    <p:sldId id="339" r:id="rId16"/>
    <p:sldId id="345" r:id="rId17"/>
    <p:sldId id="340" r:id="rId18"/>
    <p:sldId id="341" r:id="rId19"/>
    <p:sldId id="342" r:id="rId20"/>
    <p:sldId id="343" r:id="rId21"/>
    <p:sldId id="346" r:id="rId22"/>
    <p:sldId id="297" r:id="rId23"/>
    <p:sldId id="298" r:id="rId24"/>
    <p:sldId id="272" r:id="rId25"/>
    <p:sldId id="283" r:id="rId26"/>
    <p:sldId id="269" r:id="rId27"/>
    <p:sldId id="314" r:id="rId28"/>
    <p:sldId id="350" r:id="rId29"/>
    <p:sldId id="351" r:id="rId30"/>
    <p:sldId id="352" r:id="rId31"/>
    <p:sldId id="353" r:id="rId32"/>
    <p:sldId id="315" r:id="rId33"/>
    <p:sldId id="316" r:id="rId34"/>
    <p:sldId id="305" r:id="rId35"/>
    <p:sldId id="306" r:id="rId36"/>
    <p:sldId id="307" r:id="rId37"/>
    <p:sldId id="308" r:id="rId38"/>
    <p:sldId id="309" r:id="rId39"/>
    <p:sldId id="310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1" r:id="rId54"/>
    <p:sldId id="332" r:id="rId55"/>
    <p:sldId id="333" r:id="rId56"/>
    <p:sldId id="330" r:id="rId57"/>
    <p:sldId id="354" r:id="rId58"/>
    <p:sldId id="334" r:id="rId59"/>
    <p:sldId id="335" r:id="rId60"/>
    <p:sldId id="336" r:id="rId61"/>
    <p:sldId id="337" r:id="rId62"/>
    <p:sldId id="348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FF"/>
    <a:srgbClr val="FF3300"/>
    <a:srgbClr val="969696"/>
    <a:srgbClr val="66FFFF"/>
    <a:srgbClr val="3399FF"/>
    <a:srgbClr val="FFFF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398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45E9A2-FF62-403B-AA48-7D84E78679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17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F4538C-2FB8-4A1B-9FDC-F86876FA8E65}" type="slidenum">
              <a:rPr lang="en-US"/>
              <a:pPr/>
              <a:t>15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Avg. 3801 +/- 4015 m2, range 41-11000 m2, 793 tracking hrs.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0D4C6F-0B4F-4F19-9C40-3B9EFEF5C0D4}" type="slidenum">
              <a:rPr lang="en-US" sz="1200">
                <a:solidFill>
                  <a:prstClr val="black"/>
                </a:solidFill>
              </a:rPr>
              <a:pPr eaLnBrk="1" hangingPunct="1"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C88AF98-D128-4E72-B116-19A796ED06CA}" type="slidenum">
              <a:rPr lang="en-US" sz="1200">
                <a:solidFill>
                  <a:prstClr val="black"/>
                </a:solidFill>
              </a:rPr>
              <a:pPr eaLnBrk="1" hangingPunct="1"/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Now I’m going to talk about a method I am using to determine the long term site fidelity of sheephead.  We have stationary listening stations in the reserve that pick up signals from coded transmitters, which have a special code for each fish. 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59DA42A-6521-468F-8AE7-404415C1A99D}" type="slidenum">
              <a:rPr lang="en-US" sz="1200" smtClean="0">
                <a:solidFill>
                  <a:prstClr val="black"/>
                </a:solidFill>
              </a:rPr>
              <a:pPr algn="r" eaLnBrk="1" hangingPunct="1"/>
              <a:t>23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B9B4DBD-0355-4ADC-B826-8660998FCEC4}" type="slidenum">
              <a:rPr lang="en-US">
                <a:solidFill>
                  <a:prstClr val="black"/>
                </a:solidFill>
              </a:rPr>
              <a:pPr eaLnBrk="1" hangingPunct="1"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deoray.com/Press_Room/Images/HighRes/VideoRay%20uw2_640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8C351-33A2-422C-8EB7-E50E4A5503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0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6AE3F-DF0E-41BC-A063-19B1F529F1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80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C0055-E637-4902-ADB7-EBDCBF08E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8189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2B69B-98E1-4B44-A3B9-3998D78B83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482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929A0-C251-4636-A4C8-DEA631E8A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914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E4104-A47C-46D0-BABF-8C80AA389D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862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3A6C1-34B3-4F84-8935-6906813BB8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004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studentsWatchingAUV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0"/>
          <a:stretch>
            <a:fillRect/>
          </a:stretch>
        </p:blipFill>
        <p:spPr bwMode="auto">
          <a:xfrm>
            <a:off x="0" y="2898775"/>
            <a:ext cx="91440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0"/>
            <a:ext cx="9144000" cy="10588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" name="Picture 7" descr="VideoRay_uw2_11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91"/>
          <a:stretch>
            <a:fillRect/>
          </a:stretch>
        </p:blipFill>
        <p:spPr bwMode="auto">
          <a:xfrm>
            <a:off x="363538" y="1687513"/>
            <a:ext cx="8509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6270625"/>
            <a:ext cx="9144000" cy="598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0" y="1031875"/>
            <a:ext cx="9144000" cy="2049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9" name="Picture 121" descr="Calpoly_seal2"/>
          <p:cNvPicPr>
            <a:picLocks noChangeAspect="1" noChangeArrowheads="1"/>
          </p:cNvPicPr>
          <p:nvPr userDrawn="1"/>
        </p:nvPicPr>
        <p:blipFill>
          <a:blip r:embed="rId5">
            <a:lum bright="-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6513"/>
            <a:ext cx="94932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0"/>
          <p:cNvSpPr txBox="1">
            <a:spLocks noChangeArrowheads="1"/>
          </p:cNvSpPr>
          <p:nvPr userDrawn="1"/>
        </p:nvSpPr>
        <p:spPr bwMode="auto">
          <a:xfrm>
            <a:off x="190500" y="-3175"/>
            <a:ext cx="37369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FF"/>
                </a:solidFill>
                <a:latin typeface="Century Gothic" charset="0"/>
              </a:rPr>
              <a:t>LAIR</a:t>
            </a:r>
          </a:p>
        </p:txBody>
      </p:sp>
      <p:sp>
        <p:nvSpPr>
          <p:cNvPr id="11" name="Text Box 20"/>
          <p:cNvSpPr txBox="1">
            <a:spLocks noChangeArrowheads="1"/>
          </p:cNvSpPr>
          <p:nvPr userDrawn="1"/>
        </p:nvSpPr>
        <p:spPr bwMode="auto">
          <a:xfrm>
            <a:off x="233363" y="566738"/>
            <a:ext cx="3736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smtClean="0">
                <a:solidFill>
                  <a:srgbClr val="FFFFFF"/>
                </a:solidFill>
                <a:latin typeface="Century Gothic" charset="0"/>
              </a:rPr>
              <a:t>Lab for Autonomous and Intelligent Robotics</a:t>
            </a:r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759855" y="1190625"/>
            <a:ext cx="7772400" cy="1901825"/>
          </a:xfrm>
        </p:spPr>
        <p:txBody>
          <a:bodyPr/>
          <a:lstStyle>
            <a:lvl1pPr>
              <a:defRPr sz="6000">
                <a:latin typeface="Century Gothic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092700"/>
            <a:ext cx="6400800" cy="838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804994-1BBC-4837-AB76-0351EA5D3B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264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E439C-A093-467B-9788-C60655DC68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636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847EC-7FD9-4444-A51F-E643A897D3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66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35200"/>
            <a:ext cx="4038600" cy="474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35200"/>
            <a:ext cx="4038600" cy="474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13EBC-3481-4D36-9A07-0E7F7D04D6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050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DF430-6132-40CD-9807-1591CF843B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2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45337-8503-48E5-A4B0-12329D1AAB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138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E1413-D086-42B1-AC2B-F2AB946DF2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412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E953A-B112-41A6-86D2-6A6D9508A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428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51C1F-18BC-4CD7-9DC1-C0A43BDAEA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826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7121D-5EBB-4E5A-80D2-018D2D0F9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568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4DDA9-1E18-4082-A3D4-9A56BFE7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419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85838"/>
            <a:ext cx="2057400" cy="1724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85838"/>
            <a:ext cx="6019800" cy="1724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5F612-1312-4E1E-AA65-E8B0E2C0F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98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5838"/>
            <a:ext cx="77374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235200"/>
            <a:ext cx="4038600" cy="474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35200"/>
            <a:ext cx="4038600" cy="474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F9B6C-CA54-40F8-B39B-7344070BC8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788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5838"/>
            <a:ext cx="77374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235200"/>
            <a:ext cx="4038600" cy="474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2235200"/>
            <a:ext cx="4038600" cy="474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6007D-516A-4496-AE8B-BABB817BC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102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5838"/>
            <a:ext cx="77374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235200"/>
            <a:ext cx="4038600" cy="474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235200"/>
            <a:ext cx="4038600" cy="160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547938"/>
            <a:ext cx="4038600" cy="161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DE134-0E37-46E7-B22B-786C1FEE5C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14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78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CFAF5-1FC1-409A-8D5E-3BBED79A519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E82DC-0159-420F-812C-1ED5D54F50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043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66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157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709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577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795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94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975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818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5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202F5-B288-4B18-B823-9BBF2949852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335DD-9B15-41C1-8579-284605E0F7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1367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8C351-33A2-422C-8EB7-E50E4A5503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979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06960-807F-4A52-A4D3-C4A42AF78C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341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9E91C-1427-4589-9B2E-0ED959EF38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826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B479C-6D9B-4697-9889-3FC8D30D77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380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7D034-85EA-49C8-A0BB-DD1E97096C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739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95FAF-83F5-473A-A27B-6E6C844D06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043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FEE13-85E1-4E99-A721-8BC78E81DE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4428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1D135-21FB-48A2-83F6-834491CFD1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388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1BDD3-6D76-48D4-988B-DE09ABC2EB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201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6AE3F-DF0E-41BC-A063-19B1F529F1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91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321FE-9D61-4BB8-BA06-AC9E776EA2A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6F07D-B8F0-406E-AA5A-7D4B5BAD88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298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45337-8503-48E5-A4B0-12329D1AAB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67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F8D9A-6BC0-4C02-A23B-578DEB4A6E2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64698-47F7-4BE3-9CCC-216D287822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33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0BB58-4D8A-4BEA-9050-903992F6D8B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AAD54-5512-4065-BAA6-5647A6FF14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08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F5876-5FFF-4E48-B690-14FA30DBDBD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80341-5E90-40A0-A4C2-0F6BAD5CC9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85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72E1C-6668-45D5-82BE-65FDEC84408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63D47-F8EC-422D-8FAA-27D974921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54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44A11-97EE-4F48-AFCC-EE1B41D6EE3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8B200-8680-4404-B075-59F5427D3C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18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F06960-807F-4A52-A4D3-C4A42AF78C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1AE79-5FF5-4FAD-895B-60A95B9B5B6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70A0F-6A1E-4CBB-AA28-BBBB83FA53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78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0B95-A608-474D-9B35-13E977B75BA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B871D-6092-4FBE-9EC2-8C39977A5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5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4EBF3-DFC4-438E-9DA3-638DEBF110E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E61F2-1981-4ACD-BB3F-EACC7FD30B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54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A816B-0440-40FB-8D39-318DE615AC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77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8086A-34B1-410A-94CD-6DE258400B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093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25CE7-838A-42F7-A1D3-2B3AED83C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50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BE13-8A19-49D8-A093-D527A6AB16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39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7F92A-0236-4EC2-A80E-33794B6FD8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13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968BB-D3E0-49D0-AFE8-AA225DA93C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58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2BDDE-3A03-4DE7-853C-5AF49C8A00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9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9E91C-1427-4589-9B2E-0ED959EF38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74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F4990-AC62-4F2D-9183-637E375E4D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454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D9D98-CAB4-43A0-B6C3-AEBCF266C7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7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72D78-2E32-4DE3-9A02-F6E373D37D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44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A35BD-45DA-4A66-85AD-E6E89ACBD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93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47941-802F-477A-8C62-2ADBA0FC2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88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D8213-C8B9-487E-9A9A-B2D979C44F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78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55813-06EF-4B14-83FD-A0FE323DC5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85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5E04A-1BF9-4963-B854-A0AD30FCAE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592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F107D-A85F-460C-AC1F-B0F38977A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18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5056F-354A-49AD-B2E7-BD32C9C8BD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9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B479C-6D9B-4697-9889-3FC8D30D77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80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40853-557D-45A2-ABEB-38AC4D87B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61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95751-AB68-4F5B-9EAE-C68EE6079C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53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4D222-E145-4DA0-8A01-C47AFE17DE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093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29A63-C5B0-46DA-8CEA-60EEC4732B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71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48530-1FA0-44E0-AC4D-1AD5302568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70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A2BBA-B812-4351-8FE1-7123AF39A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85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88754-5184-4147-BA5B-8992CFA370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03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6416-D9D7-4F7B-9BE3-D9814E4E0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972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86EA8-F723-42FD-B26B-ACCD1E603E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770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E1FB2-BF27-4018-B442-66D70EA55D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7D034-85EA-49C8-A0BB-DD1E97096C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601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4DE6F-66B4-419E-AF8D-AD41928F0F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46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AEF70-7844-4870-9E35-7E4C1E57B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22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3795-9A93-4099-A2E7-59DBB3FD24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15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63A00-1D4D-4F98-9CB1-5BF678317E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50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4C05C-9762-4A53-A2D1-7B1D98CE06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93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3CBE5-4DFF-407E-9F69-D025BCDD74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309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B4D07-BCC5-49A6-BC45-8E26DF3C18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294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14097-F1C7-43B8-9380-2996D3B65D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54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EFD5A-F8C2-4469-A681-677E18D494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2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69A5C-8CD7-4B45-8A48-71CA87DE69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3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95FAF-83F5-473A-A27B-6E6C844D06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869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3B693-833B-4FEA-9188-5F70559D1BF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CA4B7-BD90-48FB-9E54-EAC16218E5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864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18232-9394-4C59-9124-BEDE08D6D4C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3FB01-6838-4159-BC94-A8535D8354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101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9967D-381A-4913-A23E-A5852AF59B1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65EF6-B50B-4223-A7C4-CC13CDDF35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538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5A479-7006-4D7A-8F5A-A8670648F1A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67A04-C815-4C3A-B078-958852F0D3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22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64E9E-B63F-4E79-8FD8-0071BD2B8F5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1F6E-9CE2-4271-B25A-70B732197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2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A2258-522A-4E77-9158-0B30F051C7A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B0468-68DC-44DE-894E-FD47D16386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94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1186E-C665-4F2B-99A9-7F3CD3A731C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EDFD3-5AFD-44AF-87A5-616B4A0B0B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730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99478-048F-4C78-ACF4-65FCFCE8613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8CFE9-9D46-463A-B027-08886F28D9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36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C7F0F-32BB-47CC-B6A9-B6A6D58C2B1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8A73C-BBB9-4A53-B00C-397BAFF6C8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819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ECACA-DD26-4573-A5E7-B9C0D100674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917F6-9BCA-4FEE-902E-D2971453E3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1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FEE13-85E1-4E99-A721-8BC78E81DE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584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32793-3BFE-4E68-B7C9-3CB1A8A1F38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14E9D-7AE6-46C6-94A0-C59D1A8B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83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3D086-AF8B-45C8-BF51-3FC023E10B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53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2008-D931-451E-B49E-A34D5ACEC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421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252AF-7533-49F9-ACE0-D3AC35F241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742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8A898-10F8-40C3-9234-87A71F1943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8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59F6-C75B-422F-B010-6147B352E8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492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1DB03-89ED-4458-BAFE-5AFD1EE9B4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963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77701-0572-4342-A888-3A8C0CF782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872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C7DE-5959-4064-8733-907B279AB8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054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836D1-ABEF-4CF5-B1A1-02FD68C2A7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1D135-21FB-48A2-83F6-834491CFD1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239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8481-2B84-4F54-8A2D-48943BA893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682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E8177-5884-47BD-92F7-F44CB05A4C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722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42FFC-989E-4033-8B95-1C707F1A0D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044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6D362F-0967-4222-8E60-7F1A0A32A804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E4E124-3DC0-4035-A87E-E5A6994BD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246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5B764D-9CC0-4B65-87BD-CB8C8678AB49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5A0614-8074-4C2D-8A78-E72FA8AE8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496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1F478ED-516E-457F-B0DE-1741ECC0D6B9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8B5FFDD-9DB5-422A-8516-904C7FC82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322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FF07C9-B0AB-4456-92B2-E9BF297D737A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E681F5A-0944-40C6-8207-CF40F02CC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297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FE0667-E797-4FA6-907A-5741FD5A3EB7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248A97-E525-4973-BB32-051A7D248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108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6A8D5DE-2E07-457A-B07B-DC2DE07F6430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47C0FC-A3C2-459C-945A-5F0759A58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395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B8194C-393D-47B6-B86F-E5E0E41317FD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10C392-E9B2-4353-8191-7F315A5B9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8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1BDD3-6D76-48D4-988B-DE09ABC2EB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68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2995119-BE2F-4E14-A376-B556E31EC40A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1B18B44-AC21-4B87-AFE5-35E6A791D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624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744F80-28EF-4678-9EA1-4275E275BD77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0C4242-3339-4E1F-81F8-490F41F6D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210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E732574-3BDC-435A-8D1F-20CB7F9C86A3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DE70B0-BCD9-4652-87F8-739A4F4FC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984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96AFFF-B16F-4446-8F01-6442B816F84E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A6133E-9C26-4AB9-A731-A40FFD3DF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75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80065-BA1F-42A9-BDA5-4CE9141271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667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44BD9-919B-47DC-AD00-2C1DD5541D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838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F786C-9B86-4543-83CA-641B99620F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722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189FE-0B57-4A10-979F-9FF72C9364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159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50C60-2E2F-4A74-B762-4BA9A578E5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305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A8F8E-D1A5-4C31-BF11-13EC28CB22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3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60FDAF-AE35-4C83-9897-F4F7CBEB50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"/>
          <p:cNvGrpSpPr>
            <a:grpSpLocks/>
          </p:cNvGrpSpPr>
          <p:nvPr/>
        </p:nvGrpSpPr>
        <p:grpSpPr bwMode="auto">
          <a:xfrm>
            <a:off x="1509713" y="725488"/>
            <a:ext cx="7608887" cy="5307012"/>
            <a:chOff x="951" y="457"/>
            <a:chExt cx="4793" cy="3343"/>
          </a:xfrm>
        </p:grpSpPr>
        <p:grpSp>
          <p:nvGrpSpPr>
            <p:cNvPr id="1038" name="Group 4"/>
            <p:cNvGrpSpPr>
              <a:grpSpLocks/>
            </p:cNvGrpSpPr>
            <p:nvPr userDrawn="1"/>
          </p:nvGrpSpPr>
          <p:grpSpPr bwMode="auto">
            <a:xfrm>
              <a:off x="951" y="457"/>
              <a:ext cx="2772" cy="3343"/>
              <a:chOff x="951" y="457"/>
              <a:chExt cx="2772" cy="3343"/>
            </a:xfrm>
          </p:grpSpPr>
          <p:sp>
            <p:nvSpPr>
              <p:cNvPr id="1040" name="Rectangle 5"/>
              <p:cNvSpPr>
                <a:spLocks noChangeArrowheads="1"/>
              </p:cNvSpPr>
              <p:nvPr/>
            </p:nvSpPr>
            <p:spPr bwMode="auto">
              <a:xfrm rot="2370321">
                <a:off x="1799" y="457"/>
                <a:ext cx="1924" cy="1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41" name="Rectangle 6"/>
              <p:cNvSpPr>
                <a:spLocks noChangeArrowheads="1"/>
              </p:cNvSpPr>
              <p:nvPr/>
            </p:nvSpPr>
            <p:spPr bwMode="auto">
              <a:xfrm rot="1744707">
                <a:off x="966" y="1650"/>
                <a:ext cx="2227" cy="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42" name="Rectangle 7"/>
              <p:cNvSpPr>
                <a:spLocks noChangeArrowheads="1"/>
              </p:cNvSpPr>
              <p:nvPr/>
            </p:nvSpPr>
            <p:spPr bwMode="auto">
              <a:xfrm rot="1619484">
                <a:off x="951" y="1321"/>
                <a:ext cx="1066" cy="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43" name="Rectangle 8"/>
              <p:cNvSpPr>
                <a:spLocks noChangeArrowheads="1"/>
              </p:cNvSpPr>
              <p:nvPr/>
            </p:nvSpPr>
            <p:spPr bwMode="auto">
              <a:xfrm rot="1594782">
                <a:off x="1117" y="2131"/>
                <a:ext cx="317" cy="16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1039" name="AutoShape 9"/>
            <p:cNvSpPr>
              <a:spLocks noChangeArrowheads="1"/>
            </p:cNvSpPr>
            <p:nvPr userDrawn="1"/>
          </p:nvSpPr>
          <p:spPr bwMode="auto">
            <a:xfrm rot="10800000">
              <a:off x="4968" y="1312"/>
              <a:ext cx="776" cy="68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027" name="Rectangle 10"/>
          <p:cNvSpPr>
            <a:spLocks noChangeArrowheads="1"/>
          </p:cNvSpPr>
          <p:nvPr/>
        </p:nvSpPr>
        <p:spPr bwMode="auto">
          <a:xfrm>
            <a:off x="0" y="1047750"/>
            <a:ext cx="9144000" cy="982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4AEBE50-5D69-4C7E-912E-498AC1C79ADC}" type="slidenum">
              <a:rPr lang="en-US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31" name="Rectangle 14"/>
          <p:cNvSpPr>
            <a:spLocks noChangeArrowheads="1"/>
          </p:cNvSpPr>
          <p:nvPr/>
        </p:nvSpPr>
        <p:spPr bwMode="auto">
          <a:xfrm>
            <a:off x="0" y="0"/>
            <a:ext cx="9144000" cy="10588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0" y="6270625"/>
            <a:ext cx="9144000" cy="5984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33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35200"/>
            <a:ext cx="82296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962025" y="985838"/>
            <a:ext cx="773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35" name="Picture 121" descr="Calpoly_seal2"/>
          <p:cNvPicPr>
            <a:picLocks noChangeAspect="1" noChangeArrowheads="1"/>
          </p:cNvPicPr>
          <p:nvPr userDrawn="1"/>
        </p:nvPicPr>
        <p:blipFill>
          <a:blip r:embed="rId1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3" y="42863"/>
            <a:ext cx="94932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Text Box 20"/>
          <p:cNvSpPr txBox="1">
            <a:spLocks noChangeArrowheads="1"/>
          </p:cNvSpPr>
          <p:nvPr userDrawn="1"/>
        </p:nvSpPr>
        <p:spPr bwMode="auto">
          <a:xfrm>
            <a:off x="190500" y="-3175"/>
            <a:ext cx="37369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smtClean="0">
                <a:solidFill>
                  <a:srgbClr val="FFFFFF"/>
                </a:solidFill>
                <a:latin typeface="Century Gothic" charset="0"/>
              </a:rPr>
              <a:t>LAIR</a:t>
            </a:r>
          </a:p>
        </p:txBody>
      </p:sp>
      <p:sp>
        <p:nvSpPr>
          <p:cNvPr id="1037" name="Text Box 20"/>
          <p:cNvSpPr txBox="1">
            <a:spLocks noChangeArrowheads="1"/>
          </p:cNvSpPr>
          <p:nvPr userDrawn="1"/>
        </p:nvSpPr>
        <p:spPr bwMode="auto">
          <a:xfrm>
            <a:off x="233363" y="566738"/>
            <a:ext cx="3736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smtClean="0">
                <a:solidFill>
                  <a:srgbClr val="FFFFFF"/>
                </a:solidFill>
                <a:latin typeface="Century Gothic" charset="0"/>
              </a:rPr>
              <a:t>Lab for Autonomous and Intelligent Robotics</a:t>
            </a:r>
          </a:p>
        </p:txBody>
      </p:sp>
    </p:spTree>
    <p:extLst>
      <p:ext uri="{BB962C8B-B14F-4D97-AF65-F5344CB8AC3E}">
        <p14:creationId xmlns:p14="http://schemas.microsoft.com/office/powerpoint/2010/main" val="65816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Century Gothic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50000"/>
        <a:buFont typeface="Wingdings" pitchFamily="2" charset="2"/>
        <a:buChar char="q"/>
        <a:defRPr sz="2000">
          <a:solidFill>
            <a:schemeClr val="tx1"/>
          </a:solidFill>
          <a:latin typeface="Century Gothic" pitchFamily="34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entury Gothic" pitchFamily="34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entury Gothic" pitchFamily="34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entury Gothic" pitchFamily="34" charset="0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FB9B4AB-A682-4F61-94B8-F2C42B7975A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39FDCBD-4302-4311-A9C2-F44EAB25ACF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62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60FDAF-AE35-4C83-9897-F4F7CBEB50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90002B74-F31D-403F-A867-71326FC5B4D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F17BA746-088C-4735-BAF2-60EA4F49FE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4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A9834A5-D385-4DD2-844F-12B2AA96D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47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CC0EDE93-EA05-471F-B91A-1B5E7FD4B6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7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414635-AAAB-4F61-B462-F3A1CD88ED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8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494D9FA4-54EA-48B6-8A82-38D9E320F96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8/1/2012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E7201AB7-19C7-4074-BD83-1743F3942C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9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A9F6E6-1A0F-4B6F-A438-73D1F33FF3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2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FE3877F-DF60-4202-BDFD-9F0D14DB22DC}" type="datetimeFigureOut">
              <a:rPr lang="en-US"/>
              <a:pPr>
                <a:defRPr/>
              </a:pPr>
              <a:t>8/1/2012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6ECC77D-3AC3-4B39-9663-0648A942D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3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24465C3-BD57-465C-9991-B74C29FBDA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2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jpe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jpeg"/><Relationship Id="rId5" Type="http://schemas.openxmlformats.org/officeDocument/2006/relationships/image" Target="../media/image57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jpeg"/><Relationship Id="rId5" Type="http://schemas.openxmlformats.org/officeDocument/2006/relationships/image" Target="../media/image65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2.jpe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3.png"/><Relationship Id="rId5" Type="http://schemas.openxmlformats.org/officeDocument/2006/relationships/image" Target="../media/image71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7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7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7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7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5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0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6629400" cy="7222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828800"/>
            <a:ext cx="2286000" cy="293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87375"/>
            <a:ext cx="7772400" cy="1470025"/>
          </a:xfrm>
        </p:spPr>
        <p:txBody>
          <a:bodyPr/>
          <a:lstStyle/>
          <a:p>
            <a:r>
              <a:rPr lang="en-US" sz="6600" b="1" dirty="0" smtClean="0">
                <a:solidFill>
                  <a:srgbClr val="FFFF00"/>
                </a:solidFill>
                <a:latin typeface="Papyrus" pitchFamily="66" charset="0"/>
              </a:rPr>
              <a:t>Spying on the fishes</a:t>
            </a:r>
            <a:endParaRPr lang="en-US" sz="6600" b="1" dirty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876800"/>
            <a:ext cx="8534400" cy="1752600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bg1"/>
                </a:solidFill>
                <a:latin typeface="Papyrus" pitchFamily="66" charset="0"/>
              </a:rPr>
              <a:t>Technology that biologists use to measure behavior</a:t>
            </a:r>
            <a:endParaRPr lang="en-US" sz="4400" b="1" dirty="0">
              <a:solidFill>
                <a:schemeClr val="bg1"/>
              </a:solidFill>
              <a:latin typeface="Papyru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itle 4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Satellite telemetry</a:t>
            </a: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685800"/>
            <a:ext cx="8839200" cy="26670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Uses a radio signal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MHz freq. range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Works best in air, ok in FW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Only works when fish are at the surface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800600"/>
            <a:ext cx="9144000" cy="2057400"/>
          </a:xfrm>
          <a:prstGeom prst="rect">
            <a:avLst/>
          </a:prstGeom>
          <a:gradFill flip="none" rotWithShape="1">
            <a:gsLst>
              <a:gs pos="0">
                <a:srgbClr val="0000CC">
                  <a:tint val="66000"/>
                  <a:satMod val="160000"/>
                  <a:lumMod val="72000"/>
                </a:srgbClr>
              </a:gs>
              <a:gs pos="77000">
                <a:srgbClr val="0000CC">
                  <a:tint val="44500"/>
                  <a:satMod val="160000"/>
                  <a:lumMod val="84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142875" y="2819400"/>
            <a:ext cx="9372600" cy="2068513"/>
          </a:xfrm>
          <a:prstGeom prst="rect">
            <a:avLst/>
          </a:prstGeom>
          <a:gradFill>
            <a:gsLst>
              <a:gs pos="34000">
                <a:schemeClr val="accent1">
                  <a:tint val="66000"/>
                  <a:satMod val="160000"/>
                </a:schemeClr>
              </a:gs>
              <a:gs pos="4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2936875"/>
            <a:ext cx="674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26"/>
          <p:cNvGrpSpPr>
            <a:grpSpLocks/>
          </p:cNvGrpSpPr>
          <p:nvPr/>
        </p:nvGrpSpPr>
        <p:grpSpPr bwMode="auto">
          <a:xfrm>
            <a:off x="3241675" y="4367213"/>
            <a:ext cx="4248150" cy="1957387"/>
            <a:chOff x="3241764" y="2586037"/>
            <a:chExt cx="4248460" cy="1956883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41764" y="2586037"/>
              <a:ext cx="4248460" cy="1956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6" name="Group 45"/>
            <p:cNvGrpSpPr/>
            <p:nvPr/>
          </p:nvGrpSpPr>
          <p:grpSpPr>
            <a:xfrm>
              <a:off x="5029200" y="2586037"/>
              <a:ext cx="228600" cy="228600"/>
              <a:chOff x="5486400" y="2209800"/>
              <a:chExt cx="228600" cy="22860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52" name="Oval 51"/>
              <p:cNvSpPr/>
              <p:nvPr/>
            </p:nvSpPr>
            <p:spPr>
              <a:xfrm>
                <a:off x="5486400" y="2362200"/>
                <a:ext cx="1524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 flipV="1">
                <a:off x="5562600" y="2209800"/>
                <a:ext cx="152400" cy="152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25"/>
            <p:cNvGrpSpPr>
              <a:grpSpLocks/>
            </p:cNvGrpSpPr>
            <p:nvPr/>
          </p:nvGrpSpPr>
          <p:grpSpPr bwMode="auto">
            <a:xfrm flipH="1">
              <a:off x="5005387" y="3067050"/>
              <a:ext cx="776285" cy="80963"/>
              <a:chOff x="3676652" y="2362200"/>
              <a:chExt cx="776285" cy="80963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3904991" y="2362075"/>
                <a:ext cx="152411" cy="76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033587" y="2382708"/>
                <a:ext cx="228617" cy="4602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0" name="Straight Connector 49"/>
              <p:cNvCxnSpPr>
                <a:endCxn id="48" idx="2"/>
              </p:cNvCxnSpPr>
              <p:nvPr/>
            </p:nvCxnSpPr>
            <p:spPr>
              <a:xfrm>
                <a:off x="3676374" y="2400165"/>
                <a:ext cx="22861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Freeform 50"/>
              <p:cNvSpPr/>
              <p:nvPr/>
            </p:nvSpPr>
            <p:spPr>
              <a:xfrm>
                <a:off x="4262204" y="2404927"/>
                <a:ext cx="190514" cy="38090"/>
              </a:xfrm>
              <a:custGeom>
                <a:avLst/>
                <a:gdLst>
                  <a:gd name="connsiteX0" fmla="*/ 0 w 190500"/>
                  <a:gd name="connsiteY0" fmla="*/ 0 h 38100"/>
                  <a:gd name="connsiteX1" fmla="*/ 80963 w 190500"/>
                  <a:gd name="connsiteY1" fmla="*/ 14288 h 38100"/>
                  <a:gd name="connsiteX2" fmla="*/ 190500 w 190500"/>
                  <a:gd name="connsiteY2" fmla="*/ 38100 h 38100"/>
                  <a:gd name="connsiteX3" fmla="*/ 190500 w 190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38100">
                    <a:moveTo>
                      <a:pt x="0" y="0"/>
                    </a:moveTo>
                    <a:cubicBezTo>
                      <a:pt x="24606" y="3969"/>
                      <a:pt x="49213" y="7938"/>
                      <a:pt x="80963" y="14288"/>
                    </a:cubicBezTo>
                    <a:cubicBezTo>
                      <a:pt x="112713" y="20638"/>
                      <a:pt x="190500" y="38100"/>
                      <a:pt x="190500" y="38100"/>
                    </a:cubicBezTo>
                    <a:lnTo>
                      <a:pt x="190500" y="38100"/>
                    </a:lnTo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54" name="Arc 53"/>
          <p:cNvSpPr/>
          <p:nvPr/>
        </p:nvSpPr>
        <p:spPr>
          <a:xfrm>
            <a:off x="4854575" y="4167188"/>
            <a:ext cx="620713" cy="512762"/>
          </a:xfrm>
          <a:prstGeom prst="arc">
            <a:avLst>
              <a:gd name="adj1" fmla="val 10886204"/>
              <a:gd name="adj2" fmla="val 0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Arc 54"/>
          <p:cNvSpPr/>
          <p:nvPr/>
        </p:nvSpPr>
        <p:spPr>
          <a:xfrm>
            <a:off x="4697413" y="4032250"/>
            <a:ext cx="928687" cy="747713"/>
          </a:xfrm>
          <a:prstGeom prst="arc">
            <a:avLst>
              <a:gd name="adj1" fmla="val 9049550"/>
              <a:gd name="adj2" fmla="val 2178294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Arc 55"/>
          <p:cNvSpPr/>
          <p:nvPr/>
        </p:nvSpPr>
        <p:spPr>
          <a:xfrm>
            <a:off x="4549775" y="3876675"/>
            <a:ext cx="1238250" cy="1082675"/>
          </a:xfrm>
          <a:prstGeom prst="arc">
            <a:avLst>
              <a:gd name="adj1" fmla="val 9558348"/>
              <a:gd name="adj2" fmla="val 1866062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Arc 56"/>
          <p:cNvSpPr/>
          <p:nvPr/>
        </p:nvSpPr>
        <p:spPr>
          <a:xfrm>
            <a:off x="4337050" y="3273425"/>
            <a:ext cx="1673225" cy="1527175"/>
          </a:xfrm>
          <a:prstGeom prst="arc">
            <a:avLst>
              <a:gd name="adj1" fmla="val 9682815"/>
              <a:gd name="adj2" fmla="val 977646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Arc 57"/>
          <p:cNvSpPr/>
          <p:nvPr/>
        </p:nvSpPr>
        <p:spPr>
          <a:xfrm>
            <a:off x="4048125" y="2978150"/>
            <a:ext cx="2208213" cy="2135188"/>
          </a:xfrm>
          <a:prstGeom prst="arc">
            <a:avLst>
              <a:gd name="adj1" fmla="val 10157066"/>
              <a:gd name="adj2" fmla="val 914074"/>
            </a:avLst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Arc 58"/>
          <p:cNvSpPr/>
          <p:nvPr/>
        </p:nvSpPr>
        <p:spPr>
          <a:xfrm>
            <a:off x="3749675" y="2717800"/>
            <a:ext cx="2874963" cy="2136775"/>
          </a:xfrm>
          <a:prstGeom prst="arc">
            <a:avLst>
              <a:gd name="adj1" fmla="val 9575311"/>
              <a:gd name="adj2" fmla="val 1169435"/>
            </a:avLst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Arc 59"/>
          <p:cNvSpPr/>
          <p:nvPr/>
        </p:nvSpPr>
        <p:spPr>
          <a:xfrm>
            <a:off x="3336925" y="2686050"/>
            <a:ext cx="3697288" cy="2320925"/>
          </a:xfrm>
          <a:prstGeom prst="arc">
            <a:avLst>
              <a:gd name="adj1" fmla="val 9575311"/>
              <a:gd name="adj2" fmla="val 1169435"/>
            </a:avLst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6173" flipH="1">
            <a:off x="2369530" y="3096448"/>
            <a:ext cx="6746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35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3" r="15254"/>
          <a:stretch>
            <a:fillRect/>
          </a:stretch>
        </p:blipFill>
        <p:spPr bwMode="auto">
          <a:xfrm>
            <a:off x="304800" y="1371600"/>
            <a:ext cx="38100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053264" y="76200"/>
            <a:ext cx="69477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FFFF00"/>
                </a:solidFill>
                <a:latin typeface="Comic Sans MS" pitchFamily="66" charset="0"/>
              </a:rPr>
              <a:t>External tag attachment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066800"/>
            <a:ext cx="491490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44958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SATTAG~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86200"/>
            <a:ext cx="25796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5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rgery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5052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Putting in chat t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UW Yannis holding B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060420" y="0"/>
            <a:ext cx="68643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400" b="1" dirty="0">
                <a:solidFill>
                  <a:srgbClr val="FFFF00"/>
                </a:solidFill>
                <a:latin typeface="Comic Sans MS" pitchFamily="66" charset="0"/>
              </a:rPr>
              <a:t>Internal tag attachment</a:t>
            </a:r>
          </a:p>
        </p:txBody>
      </p:sp>
      <p:pic>
        <p:nvPicPr>
          <p:cNvPr id="17414" name="Picture 6" descr="UluaSurgery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667000"/>
            <a:ext cx="31416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81000" y="9525"/>
            <a:ext cx="6251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600" b="1">
                <a:latin typeface="Comic Sans MS" pitchFamily="66" charset="0"/>
              </a:rPr>
              <a:t>Automated active tracking 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257800" y="1066800"/>
            <a:ext cx="37465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200" b="1">
                <a:latin typeface="Comic Sans MS" pitchFamily="66" charset="0"/>
              </a:rPr>
              <a:t>X-Y-Z positioning</a:t>
            </a:r>
            <a:endParaRPr lang="en-US" altLang="en-US" sz="3200">
              <a:latin typeface="Comic Sans MS" pitchFamily="66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823913" y="5334000"/>
            <a:ext cx="80842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3200" b="1">
                <a:latin typeface="Comic Sans MS" pitchFamily="66" charset="0"/>
              </a:rPr>
              <a:t>Triangulates the fish’s position as it </a:t>
            </a:r>
          </a:p>
          <a:p>
            <a:pPr eaLnBrk="0" hangingPunct="0"/>
            <a:r>
              <a:rPr lang="en-US" altLang="en-US" sz="3200" b="1">
                <a:latin typeface="Comic Sans MS" pitchFamily="66" charset="0"/>
              </a:rPr>
              <a:t>swims through an array of hydrophones</a:t>
            </a:r>
            <a:endParaRPr lang="en-US" altLang="en-US" sz="32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36637"/>
            <a:ext cx="8610600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Movements and habitat preferences of </a:t>
            </a:r>
            <a:r>
              <a:rPr lang="en-US" dirty="0" err="1">
                <a:solidFill>
                  <a:schemeClr val="bg1"/>
                </a:solidFill>
                <a:latin typeface="Comic Sans MS" pitchFamily="66" charset="0"/>
              </a:rPr>
              <a:t>gamefishes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 for designing MPAs</a:t>
            </a: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Site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fidelity, depth preference, behavior of </a:t>
            </a:r>
            <a:r>
              <a:rPr lang="en-US" dirty="0" err="1">
                <a:solidFill>
                  <a:schemeClr val="bg1"/>
                </a:solidFill>
                <a:latin typeface="Comic Sans MS" pitchFamily="66" charset="0"/>
              </a:rPr>
              <a:t>gamefishes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 on offshore petroleum platforms</a:t>
            </a: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Movements of fishes in heavily contaminated areas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Thermoregulatory behavior of leopard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sharks and round stingrays 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Connectivity of estuaries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Examples of applications…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238125" y="128588"/>
          <a:ext cx="8667750" cy="660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Image" r:id="rId4" imgW="11563713" imgH="8806212" progId="Photoshop.Image.5">
                  <p:embed/>
                </p:oleObj>
              </mc:Choice>
              <mc:Fallback>
                <p:oleObj name="Image" r:id="rId4" imgW="11563713" imgH="8806212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128588"/>
                        <a:ext cx="8667750" cy="660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14400" y="0"/>
            <a:ext cx="3657600" cy="9144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Arial Unicode MS" pitchFamily="34" charset="-128"/>
              </a:rPr>
              <a:t>Kelp Bass</a:t>
            </a:r>
          </a:p>
        </p:txBody>
      </p:sp>
      <p:pic>
        <p:nvPicPr>
          <p:cNvPr id="18436" name="Picture 4" descr="kelp ba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536700"/>
            <a:ext cx="18478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28600" y="990600"/>
            <a:ext cx="4416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/>
              <a:t>Lowe et al. 2003</a:t>
            </a:r>
          </a:p>
          <a:p>
            <a:pPr algn="ctr"/>
            <a:r>
              <a:rPr lang="en-US" sz="2000"/>
              <a:t>Active and passive acoustic telemetry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0" y="184150"/>
          <a:ext cx="9144000" cy="619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8" name="SPW 8.0 Graph" r:id="rId4" imgW="6928200" imgH="4692600" progId="SigmaPlotGraphicObject.7">
                  <p:embed/>
                </p:oleObj>
              </mc:Choice>
              <mc:Fallback>
                <p:oleObj name="SPW 8.0 Graph" r:id="rId4" imgW="6928200" imgH="469260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4150"/>
                        <a:ext cx="9144000" cy="619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2598738" y="182563"/>
            <a:ext cx="49006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Time spent outside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735138" y="4352925"/>
            <a:ext cx="998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(n = 12)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719263" y="3324225"/>
            <a:ext cx="871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(n = 6)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751013" y="2312988"/>
            <a:ext cx="998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(n = 16)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765300" y="1263650"/>
            <a:ext cx="1000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(n = 17)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501900" y="6135688"/>
            <a:ext cx="59086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200" b="1" smtClean="0">
                <a:solidFill>
                  <a:srgbClr val="000000"/>
                </a:solidFill>
                <a:latin typeface="Comic Sans MS" pitchFamily="66" charset="0"/>
              </a:rPr>
              <a:t>Avg % time outside reserve</a:t>
            </a:r>
          </a:p>
        </p:txBody>
      </p:sp>
      <p:pic>
        <p:nvPicPr>
          <p:cNvPr id="3082" name="Picture 7" descr="PNEB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3248025"/>
            <a:ext cx="13049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6" descr="M sheephe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2212975"/>
            <a:ext cx="14017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CPRI_small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189038"/>
            <a:ext cx="1385888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" descr="kelp bas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4284663"/>
            <a:ext cx="123348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Box 13"/>
          <p:cNvSpPr txBox="1">
            <a:spLocks noChangeArrowheads="1"/>
          </p:cNvSpPr>
          <p:nvPr/>
        </p:nvSpPr>
        <p:spPr bwMode="auto">
          <a:xfrm>
            <a:off x="138113" y="1066800"/>
            <a:ext cx="1516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ocean </a:t>
            </a:r>
          </a:p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whitefish</a:t>
            </a:r>
          </a:p>
        </p:txBody>
      </p:sp>
      <p:sp>
        <p:nvSpPr>
          <p:cNvPr id="3087" name="TextBox 14"/>
          <p:cNvSpPr txBox="1">
            <a:spLocks noChangeArrowheads="1"/>
          </p:cNvSpPr>
          <p:nvPr/>
        </p:nvSpPr>
        <p:spPr bwMode="auto">
          <a:xfrm>
            <a:off x="452438" y="4129088"/>
            <a:ext cx="8874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kelp</a:t>
            </a:r>
          </a:p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bass</a:t>
            </a:r>
          </a:p>
        </p:txBody>
      </p:sp>
      <p:sp>
        <p:nvSpPr>
          <p:cNvPr id="3088" name="TextBox 15"/>
          <p:cNvSpPr txBox="1">
            <a:spLocks noChangeArrowheads="1"/>
          </p:cNvSpPr>
          <p:nvPr/>
        </p:nvSpPr>
        <p:spPr bwMode="auto">
          <a:xfrm>
            <a:off x="0" y="2071688"/>
            <a:ext cx="1792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CA</a:t>
            </a:r>
          </a:p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sheephead</a:t>
            </a:r>
          </a:p>
        </p:txBody>
      </p:sp>
      <p:sp>
        <p:nvSpPr>
          <p:cNvPr id="3089" name="TextBox 16"/>
          <p:cNvSpPr txBox="1">
            <a:spLocks noChangeArrowheads="1"/>
          </p:cNvSpPr>
          <p:nvPr/>
        </p:nvSpPr>
        <p:spPr bwMode="auto">
          <a:xfrm>
            <a:off x="34925" y="3138488"/>
            <a:ext cx="1724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barred</a:t>
            </a:r>
          </a:p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sand bass</a:t>
            </a:r>
          </a:p>
        </p:txBody>
      </p:sp>
    </p:spTree>
    <p:extLst>
      <p:ext uri="{BB962C8B-B14F-4D97-AF65-F5344CB8AC3E}">
        <p14:creationId xmlns:p14="http://schemas.microsoft.com/office/powerpoint/2010/main" val="1394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habitat map with home range for chris.w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t="22667" r="5878" b="24953"/>
          <a:stretch>
            <a:fillRect/>
          </a:stretch>
        </p:blipFill>
        <p:spPr bwMode="auto">
          <a:xfrm>
            <a:off x="398463" y="0"/>
            <a:ext cx="834707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7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h_habitat utilization_1-16_wi_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1143000" y="152400"/>
            <a:ext cx="7010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Habitat use – </a:t>
            </a:r>
            <a:r>
              <a:rPr lang="en-US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Sheephead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6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73063" y="334963"/>
          <a:ext cx="8558212" cy="640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SPW 8.0 Graph" r:id="rId4" imgW="7363440" imgH="6402600" progId="SigmaPlotGraphicObject.7">
                  <p:embed/>
                </p:oleObj>
              </mc:Choice>
              <mc:Fallback>
                <p:oleObj name="SPW 8.0 Graph" r:id="rId4" imgW="7363440" imgH="640260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334963"/>
                        <a:ext cx="8558212" cy="640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1189038" y="2205038"/>
            <a:ext cx="205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FFFFFF"/>
                </a:solidFill>
                <a:latin typeface="Comic Sans MS" pitchFamily="66" charset="0"/>
              </a:rPr>
              <a:t>Barred sandbass</a:t>
            </a: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1312863" y="5307013"/>
            <a:ext cx="1782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FFFFFF"/>
                </a:solidFill>
                <a:latin typeface="Comic Sans MS" pitchFamily="66" charset="0"/>
              </a:rPr>
              <a:t>CA Sheephead</a:t>
            </a:r>
          </a:p>
        </p:txBody>
      </p:sp>
      <p:sp>
        <p:nvSpPr>
          <p:cNvPr id="6151" name="TextBox 6"/>
          <p:cNvSpPr txBox="1">
            <a:spLocks noChangeArrowheads="1"/>
          </p:cNvSpPr>
          <p:nvPr/>
        </p:nvSpPr>
        <p:spPr bwMode="auto">
          <a:xfrm>
            <a:off x="592138" y="-76200"/>
            <a:ext cx="8158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Comic Sans MS" pitchFamily="66" charset="0"/>
              </a:rPr>
              <a:t>Distance-based edge use - daytime</a:t>
            </a:r>
          </a:p>
        </p:txBody>
      </p:sp>
      <p:pic>
        <p:nvPicPr>
          <p:cNvPr id="5127" name="Picture 7" descr="PNEB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2317750"/>
            <a:ext cx="13049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M sheephe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5108575"/>
            <a:ext cx="14017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8" descr="CPRI_small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3703638"/>
            <a:ext cx="1385888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349875" y="860425"/>
            <a:ext cx="2438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2133600" y="860425"/>
            <a:ext cx="2438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32" name="TextBox 7"/>
          <p:cNvSpPr txBox="1">
            <a:spLocks noChangeArrowheads="1"/>
          </p:cNvSpPr>
          <p:nvPr/>
        </p:nvSpPr>
        <p:spPr bwMode="auto">
          <a:xfrm>
            <a:off x="6405563" y="490538"/>
            <a:ext cx="806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1" smtClean="0">
                <a:solidFill>
                  <a:srgbClr val="000000"/>
                </a:solidFill>
              </a:rPr>
              <a:t>Rock</a:t>
            </a:r>
          </a:p>
        </p:txBody>
      </p:sp>
      <p:sp>
        <p:nvSpPr>
          <p:cNvPr id="5133" name="TextBox 8"/>
          <p:cNvSpPr txBox="1">
            <a:spLocks noChangeArrowheads="1"/>
          </p:cNvSpPr>
          <p:nvPr/>
        </p:nvSpPr>
        <p:spPr bwMode="auto">
          <a:xfrm>
            <a:off x="2493963" y="479425"/>
            <a:ext cx="1412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1" smtClean="0">
                <a:solidFill>
                  <a:srgbClr val="000000"/>
                </a:solidFill>
              </a:rPr>
              <a:t>Sand/mud</a:t>
            </a:r>
          </a:p>
        </p:txBody>
      </p:sp>
      <p:sp>
        <p:nvSpPr>
          <p:cNvPr id="5134" name="TextBox 9"/>
          <p:cNvSpPr txBox="1">
            <a:spLocks noChangeArrowheads="1"/>
          </p:cNvSpPr>
          <p:nvPr/>
        </p:nvSpPr>
        <p:spPr bwMode="auto">
          <a:xfrm>
            <a:off x="4527550" y="419100"/>
            <a:ext cx="81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1" smtClean="0">
                <a:solidFill>
                  <a:srgbClr val="000000"/>
                </a:solidFill>
              </a:rPr>
              <a:t>Edge</a:t>
            </a:r>
          </a:p>
        </p:txBody>
      </p:sp>
      <p:pic>
        <p:nvPicPr>
          <p:cNvPr id="5135" name="Picture 5" descr="kelp bas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1084263"/>
            <a:ext cx="1233488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Box 17"/>
          <p:cNvSpPr txBox="1">
            <a:spLocks noChangeArrowheads="1"/>
          </p:cNvSpPr>
          <p:nvPr/>
        </p:nvSpPr>
        <p:spPr bwMode="auto">
          <a:xfrm>
            <a:off x="2484438" y="6416675"/>
            <a:ext cx="48704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Distance from ecotone edge (m)</a:t>
            </a:r>
          </a:p>
        </p:txBody>
      </p:sp>
      <p:sp>
        <p:nvSpPr>
          <p:cNvPr id="5137" name="TextBox 18"/>
          <p:cNvSpPr txBox="1">
            <a:spLocks noChangeArrowheads="1"/>
          </p:cNvSpPr>
          <p:nvPr/>
        </p:nvSpPr>
        <p:spPr bwMode="auto">
          <a:xfrm rot="-5400000">
            <a:off x="-1375568" y="3078956"/>
            <a:ext cx="3568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Frequency of detection</a:t>
            </a:r>
          </a:p>
        </p:txBody>
      </p:sp>
      <p:cxnSp>
        <p:nvCxnSpPr>
          <p:cNvPr id="21" name="Straight Connector 20"/>
          <p:cNvCxnSpPr/>
          <p:nvPr/>
        </p:nvCxnSpPr>
        <p:spPr>
          <a:xfrm rot="5400000" flipH="1" flipV="1">
            <a:off x="2314575" y="3444875"/>
            <a:ext cx="5226050" cy="444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139" name="TextBox 3"/>
          <p:cNvSpPr txBox="1">
            <a:spLocks noChangeArrowheads="1"/>
          </p:cNvSpPr>
          <p:nvPr/>
        </p:nvSpPr>
        <p:spPr bwMode="auto">
          <a:xfrm>
            <a:off x="1235075" y="925513"/>
            <a:ext cx="1228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FFFFFF"/>
                </a:solidFill>
                <a:latin typeface="Comic Sans MS" pitchFamily="66" charset="0"/>
              </a:rPr>
              <a:t>Kelp bass</a:t>
            </a:r>
          </a:p>
        </p:txBody>
      </p:sp>
      <p:sp>
        <p:nvSpPr>
          <p:cNvPr id="5140" name="TextBox 5"/>
          <p:cNvSpPr txBox="1">
            <a:spLocks noChangeArrowheads="1"/>
          </p:cNvSpPr>
          <p:nvPr/>
        </p:nvSpPr>
        <p:spPr bwMode="auto">
          <a:xfrm>
            <a:off x="1196975" y="3562350"/>
            <a:ext cx="1987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FFFFFF"/>
                </a:solidFill>
                <a:latin typeface="Comic Sans MS" pitchFamily="66" charset="0"/>
              </a:rPr>
              <a:t>Ocean whitefish</a:t>
            </a:r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H="1">
            <a:off x="2439988" y="815975"/>
            <a:ext cx="25400" cy="5251450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 type="arrow" w="med" len="med"/>
          </a:ln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818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Why is it important to study fish behavior?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Understand population dynamics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Understand ecology and ecosystem function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Interpreting fisheries data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Needed to establish appropriate management and conservation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Protect people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Highly integrative field: </a:t>
            </a:r>
            <a:r>
              <a:rPr lang="en-US" sz="2800" i="1" dirty="0" smtClean="0">
                <a:solidFill>
                  <a:schemeClr val="bg1"/>
                </a:solidFill>
                <a:latin typeface="Comic Sans MS" pitchFamily="66" charset="0"/>
              </a:rPr>
              <a:t>biology, physics, chemistry, math, statistics, computer science, engineering</a:t>
            </a:r>
            <a:endParaRPr lang="en-US" sz="28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43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495300" y="-68263"/>
            <a:ext cx="8229600" cy="1143001"/>
          </a:xfrm>
        </p:spPr>
        <p:txBody>
          <a:bodyPr/>
          <a:lstStyle/>
          <a:p>
            <a:r>
              <a:rPr lang="en-US" b="1" smtClean="0">
                <a:latin typeface="Comic Sans MS" pitchFamily="66" charset="0"/>
              </a:rPr>
              <a:t>Ocean whitefish</a:t>
            </a:r>
          </a:p>
        </p:txBody>
      </p:sp>
      <p:pic>
        <p:nvPicPr>
          <p:cNvPr id="17411" name="Picture 7" descr="ow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754063"/>
            <a:ext cx="8151813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CPRI_sm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184275"/>
            <a:ext cx="1981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9"/>
          <p:cNvSpPr txBox="1">
            <a:spLocks noChangeArrowheads="1"/>
          </p:cNvSpPr>
          <p:nvPr/>
        </p:nvSpPr>
        <p:spPr bwMode="auto">
          <a:xfrm rot="-5400000">
            <a:off x="-1108869" y="3221832"/>
            <a:ext cx="3884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Log home range size (m</a:t>
            </a:r>
            <a:r>
              <a:rPr lang="en-US" b="1" baseline="30000" smtClean="0">
                <a:solidFill>
                  <a:srgbClr val="000000"/>
                </a:solidFill>
              </a:rPr>
              <a:t>2</a:t>
            </a:r>
            <a:r>
              <a:rPr lang="en-US" b="1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-12700" y="6442075"/>
            <a:ext cx="2031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000000"/>
                </a:solidFill>
              </a:rPr>
              <a:t>Bellquist et al., 2008</a:t>
            </a:r>
          </a:p>
        </p:txBody>
      </p:sp>
    </p:spTree>
    <p:extLst>
      <p:ext uri="{BB962C8B-B14F-4D97-AF65-F5344CB8AC3E}">
        <p14:creationId xmlns:p14="http://schemas.microsoft.com/office/powerpoint/2010/main" val="24612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my monitor locations map for a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18016" r="13637" b="17505"/>
          <a:stretch>
            <a:fillRect/>
          </a:stretch>
        </p:blipFill>
        <p:spPr bwMode="auto">
          <a:xfrm>
            <a:off x="0" y="847725"/>
            <a:ext cx="9144000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871538" y="-76200"/>
            <a:ext cx="76628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>
                <a:solidFill>
                  <a:srgbClr val="FF0000"/>
                </a:solidFill>
                <a:latin typeface="Comic Sans MS" pitchFamily="66" charset="0"/>
              </a:rPr>
              <a:t>Receiver array</a:t>
            </a:r>
            <a:endParaRPr lang="en-US" sz="44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4132263" y="1520825"/>
            <a:ext cx="5257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40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itchFamily="34" charset="-128"/>
            </a:endParaRPr>
          </a:p>
          <a:p>
            <a:pPr>
              <a:defRPr/>
            </a:pPr>
            <a:endParaRPr lang="en-US" sz="16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itchFamily="34" charset="-128"/>
            </a:endParaRPr>
          </a:p>
          <a:p>
            <a:pPr>
              <a:buFontTx/>
              <a:buChar char="-"/>
              <a:defRPr/>
            </a:pPr>
            <a:endParaRPr lang="en-US" sz="240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46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0" y="554038"/>
          <a:ext cx="9144000" cy="636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SPW 8.0 Graph" r:id="rId4" imgW="6086880" imgH="4239000" progId="SigmaPlotGraphicObject.7">
                  <p:embed/>
                </p:oleObj>
              </mc:Choice>
              <mc:Fallback>
                <p:oleObj name="SPW 8.0 Graph" r:id="rId4" imgW="6086880" imgH="4239000" progId="SigmaPlotGraphicObjec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54038"/>
                        <a:ext cx="9144000" cy="636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984250" y="0"/>
            <a:ext cx="7532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% of fish left in the Reserve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735138" y="1335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FFFFFF"/>
                </a:solidFill>
              </a:rPr>
              <a:t>(n = 20)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735138" y="24257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FFFFFF"/>
                </a:solidFill>
              </a:rPr>
              <a:t>(n = 20)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735138" y="3470275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FFFFFF"/>
                </a:solidFill>
              </a:rPr>
              <a:t>(n = 20)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735138" y="4540250"/>
            <a:ext cx="86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FFFFFF"/>
                </a:solidFill>
              </a:rPr>
              <a:t>(n = 8)</a:t>
            </a:r>
          </a:p>
        </p:txBody>
      </p:sp>
      <p:pic>
        <p:nvPicPr>
          <p:cNvPr id="6154" name="Picture 7" descr="PNEB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05313"/>
            <a:ext cx="130492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6" descr="M sheephe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3386138"/>
            <a:ext cx="14017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8" descr="CPRI_small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281113"/>
            <a:ext cx="1385888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5" descr="kelp bas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319338"/>
            <a:ext cx="1233488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Box 13"/>
          <p:cNvSpPr txBox="1">
            <a:spLocks noChangeArrowheads="1"/>
          </p:cNvSpPr>
          <p:nvPr/>
        </p:nvSpPr>
        <p:spPr bwMode="auto">
          <a:xfrm>
            <a:off x="76200" y="1127125"/>
            <a:ext cx="15176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ocean </a:t>
            </a:r>
          </a:p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whitefish</a:t>
            </a:r>
          </a:p>
        </p:txBody>
      </p:sp>
      <p:sp>
        <p:nvSpPr>
          <p:cNvPr id="6159" name="TextBox 14"/>
          <p:cNvSpPr txBox="1">
            <a:spLocks noChangeArrowheads="1"/>
          </p:cNvSpPr>
          <p:nvPr/>
        </p:nvSpPr>
        <p:spPr bwMode="auto">
          <a:xfrm>
            <a:off x="392113" y="2193925"/>
            <a:ext cx="8858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kelp</a:t>
            </a:r>
          </a:p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bass</a:t>
            </a:r>
          </a:p>
        </p:txBody>
      </p:sp>
      <p:sp>
        <p:nvSpPr>
          <p:cNvPr id="6160" name="TextBox 15"/>
          <p:cNvSpPr txBox="1">
            <a:spLocks noChangeArrowheads="1"/>
          </p:cNvSpPr>
          <p:nvPr/>
        </p:nvSpPr>
        <p:spPr bwMode="auto">
          <a:xfrm>
            <a:off x="-60325" y="3276600"/>
            <a:ext cx="17922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CA</a:t>
            </a:r>
          </a:p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sheephead</a:t>
            </a:r>
          </a:p>
        </p:txBody>
      </p:sp>
      <p:sp>
        <p:nvSpPr>
          <p:cNvPr id="6161" name="TextBox 16"/>
          <p:cNvSpPr txBox="1">
            <a:spLocks noChangeArrowheads="1"/>
          </p:cNvSpPr>
          <p:nvPr/>
        </p:nvSpPr>
        <p:spPr bwMode="auto">
          <a:xfrm>
            <a:off x="-26988" y="4327525"/>
            <a:ext cx="1724026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barred</a:t>
            </a:r>
          </a:p>
          <a:p>
            <a:pPr algn="ctr" eaLnBrk="1" hangingPunct="1"/>
            <a:r>
              <a:rPr lang="en-US" b="1" smtClean="0">
                <a:solidFill>
                  <a:srgbClr val="000000"/>
                </a:solidFill>
              </a:rPr>
              <a:t>sand bass</a:t>
            </a:r>
          </a:p>
        </p:txBody>
      </p:sp>
    </p:spTree>
    <p:extLst>
      <p:ext uri="{BB962C8B-B14F-4D97-AF65-F5344CB8AC3E}">
        <p14:creationId xmlns:p14="http://schemas.microsoft.com/office/powerpoint/2010/main" val="29504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2133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533400" y="6172200"/>
            <a:ext cx="623888" cy="115888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4757" name="Freeform 5"/>
          <p:cNvSpPr>
            <a:spLocks/>
          </p:cNvSpPr>
          <p:nvPr/>
        </p:nvSpPr>
        <p:spPr bwMode="auto">
          <a:xfrm>
            <a:off x="762000" y="2133600"/>
            <a:ext cx="76200" cy="4038600"/>
          </a:xfrm>
          <a:custGeom>
            <a:avLst/>
            <a:gdLst>
              <a:gd name="T0" fmla="*/ 2204 w 242"/>
              <a:gd name="T1" fmla="*/ 0 h 2385"/>
              <a:gd name="T2" fmla="*/ 12280 w 242"/>
              <a:gd name="T3" fmla="*/ 782320 h 2385"/>
              <a:gd name="T4" fmla="*/ 76200 w 242"/>
              <a:gd name="T5" fmla="*/ 4038600 h 2385"/>
              <a:gd name="T6" fmla="*/ 0 60000 65536"/>
              <a:gd name="T7" fmla="*/ 0 60000 65536"/>
              <a:gd name="T8" fmla="*/ 0 60000 65536"/>
              <a:gd name="T9" fmla="*/ 0 w 242"/>
              <a:gd name="T10" fmla="*/ 0 h 2385"/>
              <a:gd name="T11" fmla="*/ 242 w 242"/>
              <a:gd name="T12" fmla="*/ 2385 h 23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2" h="2385">
                <a:moveTo>
                  <a:pt x="7" y="0"/>
                </a:moveTo>
                <a:cubicBezTo>
                  <a:pt x="3" y="32"/>
                  <a:pt x="0" y="65"/>
                  <a:pt x="39" y="462"/>
                </a:cubicBezTo>
                <a:cubicBezTo>
                  <a:pt x="78" y="859"/>
                  <a:pt x="208" y="2065"/>
                  <a:pt x="242" y="238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>
            <a:off x="355600" y="2324100"/>
            <a:ext cx="0" cy="812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38100" y="3086100"/>
            <a:ext cx="50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</a:rPr>
              <a:t>60’</a:t>
            </a:r>
          </a:p>
        </p:txBody>
      </p:sp>
      <p:grpSp>
        <p:nvGrpSpPr>
          <p:cNvPr id="74760" name="Group 8"/>
          <p:cNvGrpSpPr>
            <a:grpSpLocks/>
          </p:cNvGrpSpPr>
          <p:nvPr/>
        </p:nvGrpSpPr>
        <p:grpSpPr bwMode="auto">
          <a:xfrm>
            <a:off x="533400" y="1905000"/>
            <a:ext cx="533400" cy="320675"/>
            <a:chOff x="336" y="912"/>
            <a:chExt cx="960" cy="586"/>
          </a:xfrm>
        </p:grpSpPr>
        <p:sp>
          <p:nvSpPr>
            <p:cNvPr id="74761" name="AutoShape 9"/>
            <p:cNvSpPr>
              <a:spLocks noChangeArrowheads="1"/>
            </p:cNvSpPr>
            <p:nvPr/>
          </p:nvSpPr>
          <p:spPr bwMode="auto">
            <a:xfrm rot="5400000">
              <a:off x="523" y="725"/>
              <a:ext cx="586" cy="960"/>
            </a:xfrm>
            <a:prstGeom prst="can">
              <a:avLst>
                <a:gd name="adj" fmla="val 409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74762" name="Group 10"/>
            <p:cNvGrpSpPr>
              <a:grpSpLocks/>
            </p:cNvGrpSpPr>
            <p:nvPr/>
          </p:nvGrpSpPr>
          <p:grpSpPr bwMode="auto">
            <a:xfrm>
              <a:off x="336" y="1152"/>
              <a:ext cx="960" cy="144"/>
              <a:chOff x="336" y="1152"/>
              <a:chExt cx="960" cy="144"/>
            </a:xfrm>
          </p:grpSpPr>
          <p:sp>
            <p:nvSpPr>
              <p:cNvPr id="74763" name="Line 11"/>
              <p:cNvSpPr>
                <a:spLocks noChangeShapeType="1"/>
              </p:cNvSpPr>
              <p:nvPr/>
            </p:nvSpPr>
            <p:spPr bwMode="auto">
              <a:xfrm>
                <a:off x="336" y="1277"/>
                <a:ext cx="720" cy="19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764" name="Line 12"/>
              <p:cNvSpPr>
                <a:spLocks noChangeShapeType="1"/>
              </p:cNvSpPr>
              <p:nvPr/>
            </p:nvSpPr>
            <p:spPr bwMode="auto">
              <a:xfrm flipV="1">
                <a:off x="1056" y="1152"/>
                <a:ext cx="240" cy="144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74765" name="Group 13"/>
            <p:cNvGrpSpPr>
              <a:grpSpLocks/>
            </p:cNvGrpSpPr>
            <p:nvPr/>
          </p:nvGrpSpPr>
          <p:grpSpPr bwMode="auto">
            <a:xfrm>
              <a:off x="336" y="1200"/>
              <a:ext cx="960" cy="144"/>
              <a:chOff x="336" y="1152"/>
              <a:chExt cx="960" cy="144"/>
            </a:xfrm>
          </p:grpSpPr>
          <p:sp>
            <p:nvSpPr>
              <p:cNvPr id="74766" name="Line 14"/>
              <p:cNvSpPr>
                <a:spLocks noChangeShapeType="1"/>
              </p:cNvSpPr>
              <p:nvPr/>
            </p:nvSpPr>
            <p:spPr bwMode="auto">
              <a:xfrm>
                <a:off x="336" y="1277"/>
                <a:ext cx="720" cy="19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767" name="Line 15"/>
              <p:cNvSpPr>
                <a:spLocks noChangeShapeType="1"/>
              </p:cNvSpPr>
              <p:nvPr/>
            </p:nvSpPr>
            <p:spPr bwMode="auto">
              <a:xfrm flipV="1">
                <a:off x="1056" y="1152"/>
                <a:ext cx="240" cy="144"/>
              </a:xfrm>
              <a:prstGeom prst="line">
                <a:avLst/>
              </a:prstGeom>
              <a:noFill/>
              <a:ln w="317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74768" name="Group 16"/>
          <p:cNvGrpSpPr>
            <a:grpSpLocks/>
          </p:cNvGrpSpPr>
          <p:nvPr/>
        </p:nvGrpSpPr>
        <p:grpSpPr bwMode="auto">
          <a:xfrm rot="10800000" flipH="1">
            <a:off x="762000" y="3124200"/>
            <a:ext cx="96838" cy="304800"/>
            <a:chOff x="2880" y="1008"/>
            <a:chExt cx="144" cy="480"/>
          </a:xfrm>
        </p:grpSpPr>
        <p:sp>
          <p:nvSpPr>
            <p:cNvPr id="74769" name="Rectangle 17"/>
            <p:cNvSpPr>
              <a:spLocks noChangeArrowheads="1"/>
            </p:cNvSpPr>
            <p:nvPr/>
          </p:nvSpPr>
          <p:spPr bwMode="auto">
            <a:xfrm rot="10800000" flipH="1">
              <a:off x="2880" y="1008"/>
              <a:ext cx="144" cy="432"/>
            </a:xfrm>
            <a:prstGeom prst="rect">
              <a:avLst/>
            </a:prstGeom>
            <a:solidFill>
              <a:srgbClr val="000000"/>
            </a:solidFill>
            <a:ln w="1587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770" name="Rectangle 18"/>
            <p:cNvSpPr>
              <a:spLocks noChangeArrowheads="1"/>
            </p:cNvSpPr>
            <p:nvPr/>
          </p:nvSpPr>
          <p:spPr bwMode="auto">
            <a:xfrm rot="10800000" flipH="1">
              <a:off x="2928" y="1440"/>
              <a:ext cx="48" cy="48"/>
            </a:xfrm>
            <a:prstGeom prst="rect">
              <a:avLst/>
            </a:prstGeom>
            <a:solidFill>
              <a:schemeClr val="tx2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74776" name="Text Box 24"/>
          <p:cNvSpPr txBox="1">
            <a:spLocks noChangeArrowheads="1"/>
          </p:cNvSpPr>
          <p:nvPr/>
        </p:nvSpPr>
        <p:spPr bwMode="auto">
          <a:xfrm>
            <a:off x="76200" y="152400"/>
            <a:ext cx="3352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Site fidelity and depth preference</a:t>
            </a:r>
          </a:p>
        </p:txBody>
      </p:sp>
      <p:grpSp>
        <p:nvGrpSpPr>
          <p:cNvPr id="74781" name="Group 29"/>
          <p:cNvGrpSpPr>
            <a:grpSpLocks/>
          </p:cNvGrpSpPr>
          <p:nvPr/>
        </p:nvGrpSpPr>
        <p:grpSpPr bwMode="auto">
          <a:xfrm>
            <a:off x="2971800" y="152400"/>
            <a:ext cx="5638800" cy="6705600"/>
            <a:chOff x="1824" y="96"/>
            <a:chExt cx="3552" cy="4224"/>
          </a:xfrm>
        </p:grpSpPr>
        <p:sp>
          <p:nvSpPr>
            <p:cNvPr id="74782" name="AutoShape 30"/>
            <p:cNvSpPr>
              <a:spLocks noChangeArrowheads="1"/>
            </p:cNvSpPr>
            <p:nvPr/>
          </p:nvSpPr>
          <p:spPr bwMode="auto">
            <a:xfrm rot="2333069">
              <a:off x="3726" y="3222"/>
              <a:ext cx="92" cy="64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783" name="AutoShape 31"/>
            <p:cNvSpPr>
              <a:spLocks noChangeArrowheads="1"/>
            </p:cNvSpPr>
            <p:nvPr/>
          </p:nvSpPr>
          <p:spPr bwMode="auto">
            <a:xfrm rot="19266931" flipH="1">
              <a:off x="2198" y="3241"/>
              <a:ext cx="93" cy="615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784" name="AutoShape 32"/>
            <p:cNvSpPr>
              <a:spLocks noChangeArrowheads="1"/>
            </p:cNvSpPr>
            <p:nvPr/>
          </p:nvSpPr>
          <p:spPr bwMode="auto">
            <a:xfrm rot="1811460">
              <a:off x="3600" y="1313"/>
              <a:ext cx="93" cy="525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785" name="AutoShape 33"/>
            <p:cNvSpPr>
              <a:spLocks noChangeArrowheads="1"/>
            </p:cNvSpPr>
            <p:nvPr/>
          </p:nvSpPr>
          <p:spPr bwMode="auto">
            <a:xfrm rot="19788540" flipH="1">
              <a:off x="2352" y="1307"/>
              <a:ext cx="94" cy="527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786" name="AutoShape 34"/>
            <p:cNvSpPr>
              <a:spLocks noChangeArrowheads="1"/>
            </p:cNvSpPr>
            <p:nvPr/>
          </p:nvSpPr>
          <p:spPr bwMode="auto">
            <a:xfrm rot="2069147">
              <a:off x="3663" y="2258"/>
              <a:ext cx="94" cy="578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787" name="AutoShape 35"/>
            <p:cNvSpPr>
              <a:spLocks noChangeArrowheads="1"/>
            </p:cNvSpPr>
            <p:nvPr/>
          </p:nvSpPr>
          <p:spPr bwMode="auto">
            <a:xfrm rot="19530853" flipH="1">
              <a:off x="2327" y="2220"/>
              <a:ext cx="93" cy="62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788" name="Rectangle 36"/>
            <p:cNvSpPr>
              <a:spLocks noChangeArrowheads="1"/>
            </p:cNvSpPr>
            <p:nvPr/>
          </p:nvSpPr>
          <p:spPr bwMode="auto">
            <a:xfrm>
              <a:off x="2172" y="1301"/>
              <a:ext cx="1615" cy="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74789" name="Group 37"/>
            <p:cNvGrpSpPr>
              <a:grpSpLocks/>
            </p:cNvGrpSpPr>
            <p:nvPr/>
          </p:nvGrpSpPr>
          <p:grpSpPr bwMode="auto">
            <a:xfrm>
              <a:off x="1824" y="96"/>
              <a:ext cx="3552" cy="4224"/>
              <a:chOff x="2444" y="130"/>
              <a:chExt cx="2317" cy="4078"/>
            </a:xfrm>
          </p:grpSpPr>
          <p:sp>
            <p:nvSpPr>
              <p:cNvPr id="74790" name="Line 38"/>
              <p:cNvSpPr>
                <a:spLocks noChangeShapeType="1"/>
              </p:cNvSpPr>
              <p:nvPr/>
            </p:nvSpPr>
            <p:spPr bwMode="auto">
              <a:xfrm>
                <a:off x="3155" y="576"/>
                <a:ext cx="0" cy="34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791" name="Line 39"/>
              <p:cNvSpPr>
                <a:spLocks noChangeShapeType="1"/>
              </p:cNvSpPr>
              <p:nvPr/>
            </p:nvSpPr>
            <p:spPr bwMode="auto">
              <a:xfrm>
                <a:off x="3219" y="568"/>
                <a:ext cx="0" cy="34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792" name="Line 40"/>
              <p:cNvSpPr>
                <a:spLocks noChangeShapeType="1"/>
              </p:cNvSpPr>
              <p:nvPr/>
            </p:nvSpPr>
            <p:spPr bwMode="auto">
              <a:xfrm>
                <a:off x="3291" y="568"/>
                <a:ext cx="0" cy="342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793" name="Rectangle 41"/>
              <p:cNvSpPr>
                <a:spLocks noChangeArrowheads="1"/>
              </p:cNvSpPr>
              <p:nvPr/>
            </p:nvSpPr>
            <p:spPr bwMode="auto">
              <a:xfrm>
                <a:off x="3382" y="858"/>
                <a:ext cx="479" cy="243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794" name="Rectangle 42"/>
              <p:cNvSpPr>
                <a:spLocks noChangeArrowheads="1"/>
              </p:cNvSpPr>
              <p:nvPr/>
            </p:nvSpPr>
            <p:spPr bwMode="auto">
              <a:xfrm>
                <a:off x="3623" y="573"/>
                <a:ext cx="341" cy="243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795" name="Rectangle 43"/>
              <p:cNvSpPr>
                <a:spLocks noChangeArrowheads="1"/>
              </p:cNvSpPr>
              <p:nvPr/>
            </p:nvSpPr>
            <p:spPr bwMode="auto">
              <a:xfrm>
                <a:off x="2554" y="575"/>
                <a:ext cx="479" cy="243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796" name="Rectangle 44"/>
              <p:cNvSpPr>
                <a:spLocks noChangeArrowheads="1"/>
              </p:cNvSpPr>
              <p:nvPr/>
            </p:nvSpPr>
            <p:spPr bwMode="auto">
              <a:xfrm>
                <a:off x="2548" y="852"/>
                <a:ext cx="479" cy="243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797" name="AutoShape 45"/>
              <p:cNvSpPr>
                <a:spLocks noChangeArrowheads="1"/>
              </p:cNvSpPr>
              <p:nvPr/>
            </p:nvSpPr>
            <p:spPr bwMode="auto">
              <a:xfrm rot="21465431" flipH="1">
                <a:off x="3759" y="1132"/>
                <a:ext cx="115" cy="3065"/>
              </a:xfrm>
              <a:prstGeom prst="parallelogram">
                <a:avLst>
                  <a:gd name="adj" fmla="val 51949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798" name="AutoShape 46"/>
              <p:cNvSpPr>
                <a:spLocks noChangeArrowheads="1"/>
              </p:cNvSpPr>
              <p:nvPr/>
            </p:nvSpPr>
            <p:spPr bwMode="auto">
              <a:xfrm rot="134569">
                <a:off x="2552" y="1139"/>
                <a:ext cx="114" cy="3065"/>
              </a:xfrm>
              <a:prstGeom prst="parallelogram">
                <a:avLst>
                  <a:gd name="adj" fmla="val 51949"/>
                </a:avLst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799" name="Rectangle 47"/>
              <p:cNvSpPr>
                <a:spLocks noChangeArrowheads="1"/>
              </p:cNvSpPr>
              <p:nvPr/>
            </p:nvSpPr>
            <p:spPr bwMode="auto">
              <a:xfrm>
                <a:off x="2976" y="541"/>
                <a:ext cx="56" cy="366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00" name="Rectangle 48"/>
              <p:cNvSpPr>
                <a:spLocks noChangeArrowheads="1"/>
              </p:cNvSpPr>
              <p:nvPr/>
            </p:nvSpPr>
            <p:spPr bwMode="auto">
              <a:xfrm>
                <a:off x="3360" y="541"/>
                <a:ext cx="56" cy="366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01" name="Rectangle 49"/>
              <p:cNvSpPr>
                <a:spLocks noChangeArrowheads="1"/>
              </p:cNvSpPr>
              <p:nvPr/>
            </p:nvSpPr>
            <p:spPr bwMode="auto">
              <a:xfrm>
                <a:off x="2540" y="1101"/>
                <a:ext cx="1371" cy="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02" name="Rectangle 50"/>
              <p:cNvSpPr>
                <a:spLocks noChangeArrowheads="1"/>
              </p:cNvSpPr>
              <p:nvPr/>
            </p:nvSpPr>
            <p:spPr bwMode="auto">
              <a:xfrm>
                <a:off x="2444" y="813"/>
                <a:ext cx="1566" cy="3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03" name="Rectangle 51"/>
              <p:cNvSpPr>
                <a:spLocks noChangeArrowheads="1"/>
              </p:cNvSpPr>
              <p:nvPr/>
            </p:nvSpPr>
            <p:spPr bwMode="auto">
              <a:xfrm>
                <a:off x="2444" y="541"/>
                <a:ext cx="1566" cy="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04" name="Rectangle 52"/>
              <p:cNvSpPr>
                <a:spLocks noChangeArrowheads="1"/>
              </p:cNvSpPr>
              <p:nvPr/>
            </p:nvSpPr>
            <p:spPr bwMode="auto">
              <a:xfrm>
                <a:off x="2515" y="251"/>
                <a:ext cx="600" cy="292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05" name="Rectangle 53"/>
              <p:cNvSpPr>
                <a:spLocks noChangeArrowheads="1"/>
              </p:cNvSpPr>
              <p:nvPr/>
            </p:nvSpPr>
            <p:spPr bwMode="auto">
              <a:xfrm>
                <a:off x="2670" y="576"/>
                <a:ext cx="48" cy="5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06" name="Rectangle 54"/>
              <p:cNvSpPr>
                <a:spLocks noChangeArrowheads="1"/>
              </p:cNvSpPr>
              <p:nvPr/>
            </p:nvSpPr>
            <p:spPr bwMode="auto">
              <a:xfrm>
                <a:off x="3707" y="575"/>
                <a:ext cx="48" cy="5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07" name="Rectangle 55"/>
              <p:cNvSpPr>
                <a:spLocks noChangeArrowheads="1"/>
              </p:cNvSpPr>
              <p:nvPr/>
            </p:nvSpPr>
            <p:spPr bwMode="auto">
              <a:xfrm>
                <a:off x="3545" y="397"/>
                <a:ext cx="576" cy="14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08" name="Line 56"/>
              <p:cNvSpPr>
                <a:spLocks noChangeShapeType="1"/>
              </p:cNvSpPr>
              <p:nvPr/>
            </p:nvSpPr>
            <p:spPr bwMode="auto">
              <a:xfrm flipV="1">
                <a:off x="4105" y="130"/>
                <a:ext cx="649" cy="2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09" name="Line 57"/>
              <p:cNvSpPr>
                <a:spLocks noChangeShapeType="1"/>
              </p:cNvSpPr>
              <p:nvPr/>
            </p:nvSpPr>
            <p:spPr bwMode="auto">
              <a:xfrm flipV="1">
                <a:off x="4112" y="144"/>
                <a:ext cx="649" cy="2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74810" name="Rectangle 58"/>
            <p:cNvSpPr>
              <a:spLocks noChangeArrowheads="1"/>
            </p:cNvSpPr>
            <p:nvPr/>
          </p:nvSpPr>
          <p:spPr bwMode="auto">
            <a:xfrm>
              <a:off x="2062" y="3275"/>
              <a:ext cx="1876" cy="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811" name="Rectangle 59"/>
            <p:cNvSpPr>
              <a:spLocks noChangeArrowheads="1"/>
            </p:cNvSpPr>
            <p:nvPr/>
          </p:nvSpPr>
          <p:spPr bwMode="auto">
            <a:xfrm>
              <a:off x="2104" y="2248"/>
              <a:ext cx="1776" cy="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812" name="Rectangle 60"/>
            <p:cNvSpPr>
              <a:spLocks noChangeArrowheads="1"/>
            </p:cNvSpPr>
            <p:nvPr/>
          </p:nvSpPr>
          <p:spPr bwMode="auto">
            <a:xfrm>
              <a:off x="2123" y="2770"/>
              <a:ext cx="1766" cy="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813" name="Rectangle 61"/>
            <p:cNvSpPr>
              <a:spLocks noChangeArrowheads="1"/>
            </p:cNvSpPr>
            <p:nvPr/>
          </p:nvSpPr>
          <p:spPr bwMode="auto">
            <a:xfrm>
              <a:off x="2011" y="3758"/>
              <a:ext cx="1988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74814" name="Rectangle 62"/>
            <p:cNvSpPr>
              <a:spLocks noChangeArrowheads="1"/>
            </p:cNvSpPr>
            <p:nvPr/>
          </p:nvSpPr>
          <p:spPr bwMode="auto">
            <a:xfrm>
              <a:off x="2187" y="1779"/>
              <a:ext cx="1642" cy="4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74815" name="Picture 63" descr="http://www.goclassy.com/diving/images/dive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200">
            <a:off x="5235575" y="3200400"/>
            <a:ext cx="6318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16" name="Picture 64" descr="http://www.goclassy.com/diving/images/diver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659">
            <a:off x="5105400" y="2743200"/>
            <a:ext cx="6318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817" name="Group 65"/>
          <p:cNvGrpSpPr>
            <a:grpSpLocks/>
          </p:cNvGrpSpPr>
          <p:nvPr/>
        </p:nvGrpSpPr>
        <p:grpSpPr bwMode="auto">
          <a:xfrm>
            <a:off x="5715000" y="2751138"/>
            <a:ext cx="457200" cy="830262"/>
            <a:chOff x="3504" y="1733"/>
            <a:chExt cx="288" cy="523"/>
          </a:xfrm>
        </p:grpSpPr>
        <p:grpSp>
          <p:nvGrpSpPr>
            <p:cNvPr id="74818" name="Group 66"/>
            <p:cNvGrpSpPr>
              <a:grpSpLocks/>
            </p:cNvGrpSpPr>
            <p:nvPr/>
          </p:nvGrpSpPr>
          <p:grpSpPr bwMode="auto">
            <a:xfrm>
              <a:off x="3600" y="1733"/>
              <a:ext cx="100" cy="427"/>
              <a:chOff x="3600" y="1682"/>
              <a:chExt cx="100" cy="427"/>
            </a:xfrm>
          </p:grpSpPr>
          <p:sp>
            <p:nvSpPr>
              <p:cNvPr id="74819" name="Line 67"/>
              <p:cNvSpPr>
                <a:spLocks noChangeShapeType="1"/>
              </p:cNvSpPr>
              <p:nvPr/>
            </p:nvSpPr>
            <p:spPr bwMode="auto">
              <a:xfrm rot="106989" flipV="1">
                <a:off x="3646" y="1727"/>
                <a:ext cx="2" cy="382"/>
              </a:xfrm>
              <a:prstGeom prst="line">
                <a:avLst/>
              </a:prstGeom>
              <a:noFill/>
              <a:ln w="2540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20" name="Oval 68"/>
              <p:cNvSpPr>
                <a:spLocks noChangeArrowheads="1"/>
              </p:cNvSpPr>
              <p:nvPr/>
            </p:nvSpPr>
            <p:spPr bwMode="auto">
              <a:xfrm rot="106989">
                <a:off x="3600" y="1682"/>
                <a:ext cx="100" cy="83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21" name="Oval 69"/>
              <p:cNvSpPr>
                <a:spLocks noChangeArrowheads="1"/>
              </p:cNvSpPr>
              <p:nvPr/>
            </p:nvSpPr>
            <p:spPr bwMode="auto">
              <a:xfrm rot="106989">
                <a:off x="3600" y="1778"/>
                <a:ext cx="99" cy="82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74822" name="Group 70"/>
            <p:cNvGrpSpPr>
              <a:grpSpLocks/>
            </p:cNvGrpSpPr>
            <p:nvPr/>
          </p:nvGrpSpPr>
          <p:grpSpPr bwMode="auto">
            <a:xfrm flipH="1">
              <a:off x="3648" y="1958"/>
              <a:ext cx="61" cy="154"/>
              <a:chOff x="2880" y="1008"/>
              <a:chExt cx="144" cy="480"/>
            </a:xfrm>
          </p:grpSpPr>
          <p:sp>
            <p:nvSpPr>
              <p:cNvPr id="74823" name="Rectangle 71"/>
              <p:cNvSpPr>
                <a:spLocks noChangeArrowheads="1"/>
              </p:cNvSpPr>
              <p:nvPr/>
            </p:nvSpPr>
            <p:spPr bwMode="auto">
              <a:xfrm rot="10800000" flipH="1">
                <a:off x="2880" y="1008"/>
                <a:ext cx="144" cy="432"/>
              </a:xfrm>
              <a:prstGeom prst="rect">
                <a:avLst/>
              </a:prstGeom>
              <a:solidFill>
                <a:srgbClr val="000000"/>
              </a:solidFill>
              <a:ln w="158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74824" name="Rectangle 72"/>
              <p:cNvSpPr>
                <a:spLocks noChangeArrowheads="1"/>
              </p:cNvSpPr>
              <p:nvPr/>
            </p:nvSpPr>
            <p:spPr bwMode="auto">
              <a:xfrm rot="10800000" flipH="1">
                <a:off x="2928" y="1440"/>
                <a:ext cx="48" cy="48"/>
              </a:xfrm>
              <a:prstGeom prst="rect">
                <a:avLst/>
              </a:prstGeom>
              <a:solidFill>
                <a:schemeClr val="tx2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74825" name="Freeform 73"/>
            <p:cNvSpPr>
              <a:spLocks/>
            </p:cNvSpPr>
            <p:nvPr/>
          </p:nvSpPr>
          <p:spPr bwMode="auto">
            <a:xfrm>
              <a:off x="3504" y="2160"/>
              <a:ext cx="288" cy="96"/>
            </a:xfrm>
            <a:custGeom>
              <a:avLst/>
              <a:gdLst>
                <a:gd name="T0" fmla="*/ 0 w 288"/>
                <a:gd name="T1" fmla="*/ 96 h 96"/>
                <a:gd name="T2" fmla="*/ 144 w 288"/>
                <a:gd name="T3" fmla="*/ 0 h 96"/>
                <a:gd name="T4" fmla="*/ 288 w 288"/>
                <a:gd name="T5" fmla="*/ 96 h 96"/>
                <a:gd name="T6" fmla="*/ 0 60000 65536"/>
                <a:gd name="T7" fmla="*/ 0 60000 65536"/>
                <a:gd name="T8" fmla="*/ 0 60000 65536"/>
                <a:gd name="T9" fmla="*/ 0 w 288"/>
                <a:gd name="T10" fmla="*/ 0 h 96"/>
                <a:gd name="T11" fmla="*/ 288 w 288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96">
                  <a:moveTo>
                    <a:pt x="0" y="96"/>
                  </a:moveTo>
                  <a:lnTo>
                    <a:pt x="144" y="0"/>
                  </a:lnTo>
                  <a:lnTo>
                    <a:pt x="288" y="96"/>
                  </a:ln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74843" name="Text Box 91"/>
          <p:cNvSpPr txBox="1">
            <a:spLocks noChangeArrowheads="1"/>
          </p:cNvSpPr>
          <p:nvPr/>
        </p:nvSpPr>
        <p:spPr bwMode="auto">
          <a:xfrm>
            <a:off x="6450013" y="2219325"/>
            <a:ext cx="2693987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smtClean="0">
                <a:solidFill>
                  <a:srgbClr val="FFFFFF"/>
                </a:solidFill>
                <a:latin typeface="Comic Sans MS" pitchFamily="66" charset="0"/>
              </a:rPr>
              <a:t>Spp. tagged: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Sheephead</a:t>
            </a:r>
            <a:endParaRPr lang="en-US" smtClean="0">
              <a:solidFill>
                <a:srgbClr val="000000"/>
              </a:solidFill>
              <a:latin typeface="Comic Sans MS" pitchFamily="66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Cabezon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Kelp rockfish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Grass rockfish</a:t>
            </a:r>
          </a:p>
        </p:txBody>
      </p:sp>
      <p:sp>
        <p:nvSpPr>
          <p:cNvPr id="74755" name="Freeform 3"/>
          <p:cNvSpPr>
            <a:spLocks/>
          </p:cNvSpPr>
          <p:nvPr/>
        </p:nvSpPr>
        <p:spPr bwMode="auto">
          <a:xfrm>
            <a:off x="-76200" y="6194425"/>
            <a:ext cx="9245600" cy="747713"/>
          </a:xfrm>
          <a:custGeom>
            <a:avLst/>
            <a:gdLst>
              <a:gd name="T0" fmla="*/ 103170 w 5825"/>
              <a:gd name="T1" fmla="*/ 128588 h 471"/>
              <a:gd name="T2" fmla="*/ 180944 w 5825"/>
              <a:gd name="T3" fmla="*/ 155575 h 471"/>
              <a:gd name="T4" fmla="*/ 271416 w 5825"/>
              <a:gd name="T5" fmla="*/ 141288 h 471"/>
              <a:gd name="T6" fmla="*/ 760282 w 5825"/>
              <a:gd name="T7" fmla="*/ 65088 h 471"/>
              <a:gd name="T8" fmla="*/ 1042808 w 5825"/>
              <a:gd name="T9" fmla="*/ 103188 h 471"/>
              <a:gd name="T10" fmla="*/ 1545959 w 5825"/>
              <a:gd name="T11" fmla="*/ 128588 h 471"/>
              <a:gd name="T12" fmla="*/ 1752299 w 5825"/>
              <a:gd name="T13" fmla="*/ 103188 h 471"/>
              <a:gd name="T14" fmla="*/ 2150693 w 5825"/>
              <a:gd name="T15" fmla="*/ 128588 h 471"/>
              <a:gd name="T16" fmla="*/ 2820503 w 5825"/>
              <a:gd name="T17" fmla="*/ 128588 h 471"/>
              <a:gd name="T18" fmla="*/ 3490314 w 5825"/>
              <a:gd name="T19" fmla="*/ 103188 h 471"/>
              <a:gd name="T20" fmla="*/ 3876010 w 5825"/>
              <a:gd name="T21" fmla="*/ 0 h 471"/>
              <a:gd name="T22" fmla="*/ 4250595 w 5825"/>
              <a:gd name="T23" fmla="*/ 0 h 471"/>
              <a:gd name="T24" fmla="*/ 4610896 w 5825"/>
              <a:gd name="T25" fmla="*/ 12700 h 471"/>
              <a:gd name="T26" fmla="*/ 5190234 w 5825"/>
              <a:gd name="T27" fmla="*/ 39688 h 471"/>
              <a:gd name="T28" fmla="*/ 5794967 w 5825"/>
              <a:gd name="T29" fmla="*/ 39688 h 471"/>
              <a:gd name="T30" fmla="*/ 6207646 w 5825"/>
              <a:gd name="T31" fmla="*/ 128588 h 471"/>
              <a:gd name="T32" fmla="*/ 6721909 w 5825"/>
              <a:gd name="T33" fmla="*/ 115888 h 471"/>
              <a:gd name="T34" fmla="*/ 7442510 w 5825"/>
              <a:gd name="T35" fmla="*/ 155575 h 471"/>
              <a:gd name="T36" fmla="*/ 7829794 w 5825"/>
              <a:gd name="T37" fmla="*/ 115888 h 471"/>
              <a:gd name="T38" fmla="*/ 8331357 w 5825"/>
              <a:gd name="T39" fmla="*/ 103188 h 471"/>
              <a:gd name="T40" fmla="*/ 8950376 w 5825"/>
              <a:gd name="T41" fmla="*/ 25400 h 471"/>
              <a:gd name="T42" fmla="*/ 9129732 w 5825"/>
              <a:gd name="T43" fmla="*/ 90488 h 471"/>
              <a:gd name="T44" fmla="*/ 9232902 w 5825"/>
              <a:gd name="T45" fmla="*/ 77788 h 471"/>
              <a:gd name="T46" fmla="*/ 9245600 w 5825"/>
              <a:gd name="T47" fmla="*/ 747713 h 471"/>
              <a:gd name="T48" fmla="*/ 0 w 5825"/>
              <a:gd name="T49" fmla="*/ 708025 h 471"/>
              <a:gd name="T50" fmla="*/ 12698 w 5825"/>
              <a:gd name="T51" fmla="*/ 103188 h 471"/>
              <a:gd name="T52" fmla="*/ 103170 w 5825"/>
              <a:gd name="T53" fmla="*/ 128588 h 47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825"/>
              <a:gd name="T82" fmla="*/ 0 h 471"/>
              <a:gd name="T83" fmla="*/ 5825 w 5825"/>
              <a:gd name="T84" fmla="*/ 471 h 47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825" h="471">
                <a:moveTo>
                  <a:pt x="65" y="81"/>
                </a:moveTo>
                <a:cubicBezTo>
                  <a:pt x="81" y="86"/>
                  <a:pt x="97" y="98"/>
                  <a:pt x="114" y="98"/>
                </a:cubicBezTo>
                <a:cubicBezTo>
                  <a:pt x="133" y="98"/>
                  <a:pt x="152" y="89"/>
                  <a:pt x="171" y="89"/>
                </a:cubicBezTo>
                <a:lnTo>
                  <a:pt x="479" y="41"/>
                </a:lnTo>
                <a:lnTo>
                  <a:pt x="657" y="65"/>
                </a:lnTo>
                <a:lnTo>
                  <a:pt x="974" y="81"/>
                </a:lnTo>
                <a:lnTo>
                  <a:pt x="1104" y="65"/>
                </a:lnTo>
                <a:lnTo>
                  <a:pt x="1355" y="81"/>
                </a:lnTo>
                <a:lnTo>
                  <a:pt x="1777" y="81"/>
                </a:lnTo>
                <a:lnTo>
                  <a:pt x="2199" y="65"/>
                </a:lnTo>
                <a:lnTo>
                  <a:pt x="2442" y="0"/>
                </a:lnTo>
                <a:lnTo>
                  <a:pt x="2678" y="0"/>
                </a:lnTo>
                <a:lnTo>
                  <a:pt x="2905" y="8"/>
                </a:lnTo>
                <a:lnTo>
                  <a:pt x="3270" y="25"/>
                </a:lnTo>
                <a:lnTo>
                  <a:pt x="3651" y="25"/>
                </a:lnTo>
                <a:lnTo>
                  <a:pt x="3911" y="81"/>
                </a:lnTo>
                <a:lnTo>
                  <a:pt x="4235" y="73"/>
                </a:lnTo>
                <a:lnTo>
                  <a:pt x="4689" y="98"/>
                </a:lnTo>
                <a:lnTo>
                  <a:pt x="4933" y="73"/>
                </a:lnTo>
                <a:lnTo>
                  <a:pt x="5249" y="65"/>
                </a:lnTo>
                <a:lnTo>
                  <a:pt x="5639" y="16"/>
                </a:lnTo>
                <a:lnTo>
                  <a:pt x="5752" y="57"/>
                </a:lnTo>
                <a:lnTo>
                  <a:pt x="5817" y="49"/>
                </a:lnTo>
                <a:lnTo>
                  <a:pt x="5825" y="471"/>
                </a:lnTo>
                <a:lnTo>
                  <a:pt x="0" y="446"/>
                </a:lnTo>
                <a:lnTo>
                  <a:pt x="8" y="65"/>
                </a:lnTo>
                <a:lnTo>
                  <a:pt x="65" y="81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4844" name="Picture 92" descr="M sheep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2974975"/>
            <a:ext cx="485775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845" name="Picture 93" descr="kelprockfish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3392488"/>
            <a:ext cx="358775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46" name="Picture 94" descr="coppe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335338"/>
            <a:ext cx="33178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847" name="Picture 95" descr="cabez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4194175"/>
            <a:ext cx="476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48" name="Line 73"/>
          <p:cNvSpPr>
            <a:spLocks noChangeShapeType="1"/>
          </p:cNvSpPr>
          <p:nvPr/>
        </p:nvSpPr>
        <p:spPr bwMode="auto">
          <a:xfrm>
            <a:off x="898525" y="3300413"/>
            <a:ext cx="2511425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4849" name="Text Box 74"/>
          <p:cNvSpPr txBox="1">
            <a:spLocks noChangeArrowheads="1"/>
          </p:cNvSpPr>
          <p:nvPr/>
        </p:nvSpPr>
        <p:spPr bwMode="auto">
          <a:xfrm>
            <a:off x="1735138" y="2922588"/>
            <a:ext cx="655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smtClean="0">
                <a:solidFill>
                  <a:srgbClr val="000000"/>
                </a:solidFill>
                <a:latin typeface="Comic Sans MS" pitchFamily="66" charset="0"/>
              </a:rPr>
              <a:t>600’</a:t>
            </a:r>
          </a:p>
        </p:txBody>
      </p:sp>
    </p:spTree>
    <p:extLst>
      <p:ext uri="{BB962C8B-B14F-4D97-AF65-F5344CB8AC3E}">
        <p14:creationId xmlns:p14="http://schemas.microsoft.com/office/powerpoint/2010/main" val="147832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568325" y="-109538"/>
            <a:ext cx="8229600" cy="1143001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bg1"/>
                </a:solidFill>
                <a:latin typeface="Comic Sans MS" pitchFamily="66" charset="0"/>
              </a:rPr>
              <a:t>Site Fidelity</a:t>
            </a:r>
          </a:p>
        </p:txBody>
      </p:sp>
      <p:graphicFrame>
        <p:nvGraphicFramePr>
          <p:cNvPr id="10254" name="Object 14"/>
          <p:cNvGraphicFramePr>
            <a:graphicFrameLocks noChangeAspect="1"/>
          </p:cNvGraphicFramePr>
          <p:nvPr/>
        </p:nvGraphicFramePr>
        <p:xfrm>
          <a:off x="325438" y="188913"/>
          <a:ext cx="8526462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SPW 11.0 Graph" r:id="rId4" imgW="6525720" imgH="4834080" progId="SigmaPlotGraphicObject.10">
                  <p:embed/>
                </p:oleObj>
              </mc:Choice>
              <mc:Fallback>
                <p:oleObj name="SPW 11.0 Graph" r:id="rId4" imgW="6525720" imgH="483408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188913"/>
                        <a:ext cx="8526462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5" name="Picture 80" descr="copper rockfish"/>
          <p:cNvPicPr>
            <a:picLocks noChangeAspect="1" noChangeArrowheads="1"/>
          </p:cNvPicPr>
          <p:nvPr/>
        </p:nvPicPr>
        <p:blipFill>
          <a:blip r:embed="rId6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4391025"/>
            <a:ext cx="9112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6" descr="cabez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2386013"/>
            <a:ext cx="111283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" descr="M sheep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1438275"/>
            <a:ext cx="1123950" cy="47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407" name="Picture 63" descr="gopher rockfis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3368675"/>
            <a:ext cx="98583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9" name="Text Box 7"/>
          <p:cNvSpPr txBox="1">
            <a:spLocks noChangeArrowheads="1"/>
          </p:cNvSpPr>
          <p:nvPr/>
        </p:nvSpPr>
        <p:spPr bwMode="auto">
          <a:xfrm>
            <a:off x="6096000" y="6491288"/>
            <a:ext cx="307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mtClean="0">
                <a:solidFill>
                  <a:srgbClr val="B2B2B2"/>
                </a:solidFill>
                <a:latin typeface="Tahoma" pitchFamily="34" charset="0"/>
              </a:rPr>
              <a:t>Photograph: Chris Grossman</a:t>
            </a:r>
          </a:p>
        </p:txBody>
      </p:sp>
    </p:spTree>
    <p:extLst>
      <p:ext uri="{BB962C8B-B14F-4D97-AF65-F5344CB8AC3E}">
        <p14:creationId xmlns:p14="http://schemas.microsoft.com/office/powerpoint/2010/main" val="14040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ChangeArrowheads="1"/>
          </p:cNvSpPr>
          <p:nvPr/>
        </p:nvSpPr>
        <p:spPr bwMode="auto">
          <a:xfrm>
            <a:off x="0" y="0"/>
            <a:ext cx="9144000" cy="234473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95235" name="Group 3"/>
          <p:cNvGrpSpPr>
            <a:grpSpLocks/>
          </p:cNvGrpSpPr>
          <p:nvPr/>
        </p:nvGrpSpPr>
        <p:grpSpPr bwMode="auto">
          <a:xfrm>
            <a:off x="4770438" y="409575"/>
            <a:ext cx="3128962" cy="6650038"/>
            <a:chOff x="548" y="258"/>
            <a:chExt cx="1971" cy="4189"/>
          </a:xfrm>
        </p:grpSpPr>
        <p:sp>
          <p:nvSpPr>
            <p:cNvPr id="95236" name="AutoShape 64"/>
            <p:cNvSpPr>
              <a:spLocks noChangeArrowheads="1"/>
            </p:cNvSpPr>
            <p:nvPr/>
          </p:nvSpPr>
          <p:spPr bwMode="auto">
            <a:xfrm rot="1811460">
              <a:off x="1925" y="1386"/>
              <a:ext cx="61" cy="50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37" name="AutoShape 65"/>
            <p:cNvSpPr>
              <a:spLocks noChangeArrowheads="1"/>
            </p:cNvSpPr>
            <p:nvPr/>
          </p:nvSpPr>
          <p:spPr bwMode="auto">
            <a:xfrm rot="19788540" flipH="1">
              <a:off x="1213" y="1376"/>
              <a:ext cx="61" cy="50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38" name="Rectangle 56"/>
            <p:cNvSpPr>
              <a:spLocks noChangeArrowheads="1"/>
            </p:cNvSpPr>
            <p:nvPr/>
          </p:nvSpPr>
          <p:spPr bwMode="auto">
            <a:xfrm>
              <a:off x="1111" y="1315"/>
              <a:ext cx="998" cy="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39" name="Line 36"/>
            <p:cNvSpPr>
              <a:spLocks noChangeShapeType="1"/>
            </p:cNvSpPr>
            <p:nvPr/>
          </p:nvSpPr>
          <p:spPr bwMode="auto">
            <a:xfrm>
              <a:off x="1553" y="602"/>
              <a:ext cx="0" cy="37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5240" name="Line 37"/>
            <p:cNvSpPr>
              <a:spLocks noChangeShapeType="1"/>
            </p:cNvSpPr>
            <p:nvPr/>
          </p:nvSpPr>
          <p:spPr bwMode="auto">
            <a:xfrm>
              <a:off x="1617" y="594"/>
              <a:ext cx="0" cy="37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5241" name="Line 38"/>
            <p:cNvSpPr>
              <a:spLocks noChangeShapeType="1"/>
            </p:cNvSpPr>
            <p:nvPr/>
          </p:nvSpPr>
          <p:spPr bwMode="auto">
            <a:xfrm>
              <a:off x="1689" y="594"/>
              <a:ext cx="0" cy="37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5242" name="Rectangle 29"/>
            <p:cNvSpPr>
              <a:spLocks noChangeArrowheads="1"/>
            </p:cNvSpPr>
            <p:nvPr/>
          </p:nvSpPr>
          <p:spPr bwMode="auto">
            <a:xfrm>
              <a:off x="1780" y="901"/>
              <a:ext cx="479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43" name="Rectangle 30"/>
            <p:cNvSpPr>
              <a:spLocks noChangeArrowheads="1"/>
            </p:cNvSpPr>
            <p:nvPr/>
          </p:nvSpPr>
          <p:spPr bwMode="auto">
            <a:xfrm>
              <a:off x="2021" y="599"/>
              <a:ext cx="341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44" name="Rectangle 26"/>
            <p:cNvSpPr>
              <a:spLocks noChangeArrowheads="1"/>
            </p:cNvSpPr>
            <p:nvPr/>
          </p:nvSpPr>
          <p:spPr bwMode="auto">
            <a:xfrm>
              <a:off x="952" y="601"/>
              <a:ext cx="479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45" name="Rectangle 24"/>
            <p:cNvSpPr>
              <a:spLocks noChangeArrowheads="1"/>
            </p:cNvSpPr>
            <p:nvPr/>
          </p:nvSpPr>
          <p:spPr bwMode="auto">
            <a:xfrm>
              <a:off x="946" y="894"/>
              <a:ext cx="479" cy="25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46" name="AutoShape 12"/>
            <p:cNvSpPr>
              <a:spLocks noChangeArrowheads="1"/>
            </p:cNvSpPr>
            <p:nvPr/>
          </p:nvSpPr>
          <p:spPr bwMode="auto">
            <a:xfrm rot="21465431" flipH="1">
              <a:off x="2157" y="1191"/>
              <a:ext cx="115" cy="3244"/>
            </a:xfrm>
            <a:prstGeom prst="parallelogram">
              <a:avLst>
                <a:gd name="adj" fmla="val 5194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47" name="AutoShape 15"/>
            <p:cNvSpPr>
              <a:spLocks noChangeArrowheads="1"/>
            </p:cNvSpPr>
            <p:nvPr/>
          </p:nvSpPr>
          <p:spPr bwMode="auto">
            <a:xfrm rot="134569">
              <a:off x="950" y="1198"/>
              <a:ext cx="114" cy="3245"/>
            </a:xfrm>
            <a:prstGeom prst="parallelogram">
              <a:avLst>
                <a:gd name="adj" fmla="val 5194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48" name="Rectangle 19"/>
            <p:cNvSpPr>
              <a:spLocks noChangeArrowheads="1"/>
            </p:cNvSpPr>
            <p:nvPr/>
          </p:nvSpPr>
          <p:spPr bwMode="auto">
            <a:xfrm>
              <a:off x="1374" y="565"/>
              <a:ext cx="56" cy="38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49" name="Rectangle 20"/>
            <p:cNvSpPr>
              <a:spLocks noChangeArrowheads="1"/>
            </p:cNvSpPr>
            <p:nvPr/>
          </p:nvSpPr>
          <p:spPr bwMode="auto">
            <a:xfrm>
              <a:off x="1758" y="565"/>
              <a:ext cx="56" cy="38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50" name="Rectangle 6"/>
            <p:cNvSpPr>
              <a:spLocks noChangeArrowheads="1"/>
            </p:cNvSpPr>
            <p:nvPr/>
          </p:nvSpPr>
          <p:spPr bwMode="auto">
            <a:xfrm>
              <a:off x="938" y="1158"/>
              <a:ext cx="1371" cy="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51" name="Rectangle 13"/>
            <p:cNvSpPr>
              <a:spLocks noChangeArrowheads="1"/>
            </p:cNvSpPr>
            <p:nvPr/>
          </p:nvSpPr>
          <p:spPr bwMode="auto">
            <a:xfrm>
              <a:off x="842" y="853"/>
              <a:ext cx="1566" cy="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52" name="Rectangle 23"/>
            <p:cNvSpPr>
              <a:spLocks noChangeArrowheads="1"/>
            </p:cNvSpPr>
            <p:nvPr/>
          </p:nvSpPr>
          <p:spPr bwMode="auto">
            <a:xfrm>
              <a:off x="842" y="565"/>
              <a:ext cx="1566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53" name="Rectangle 25"/>
            <p:cNvSpPr>
              <a:spLocks noChangeArrowheads="1"/>
            </p:cNvSpPr>
            <p:nvPr/>
          </p:nvSpPr>
          <p:spPr bwMode="auto">
            <a:xfrm>
              <a:off x="913" y="258"/>
              <a:ext cx="600" cy="30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54" name="Rectangle 27"/>
            <p:cNvSpPr>
              <a:spLocks noChangeArrowheads="1"/>
            </p:cNvSpPr>
            <p:nvPr/>
          </p:nvSpPr>
          <p:spPr bwMode="auto">
            <a:xfrm>
              <a:off x="1068" y="602"/>
              <a:ext cx="48" cy="5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55" name="Rectangle 28"/>
            <p:cNvSpPr>
              <a:spLocks noChangeArrowheads="1"/>
            </p:cNvSpPr>
            <p:nvPr/>
          </p:nvSpPr>
          <p:spPr bwMode="auto">
            <a:xfrm>
              <a:off x="2105" y="601"/>
              <a:ext cx="48" cy="5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56" name="Rectangle 32"/>
            <p:cNvSpPr>
              <a:spLocks noChangeArrowheads="1"/>
            </p:cNvSpPr>
            <p:nvPr/>
          </p:nvSpPr>
          <p:spPr bwMode="auto">
            <a:xfrm>
              <a:off x="1943" y="413"/>
              <a:ext cx="576" cy="15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57" name="AutoShape 66"/>
            <p:cNvSpPr>
              <a:spLocks noChangeArrowheads="1"/>
            </p:cNvSpPr>
            <p:nvPr/>
          </p:nvSpPr>
          <p:spPr bwMode="auto">
            <a:xfrm rot="2069147">
              <a:off x="1960" y="2235"/>
              <a:ext cx="57" cy="54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58" name="AutoShape 67"/>
            <p:cNvSpPr>
              <a:spLocks noChangeArrowheads="1"/>
            </p:cNvSpPr>
            <p:nvPr/>
          </p:nvSpPr>
          <p:spPr bwMode="auto">
            <a:xfrm rot="19530853" flipH="1">
              <a:off x="1184" y="2227"/>
              <a:ext cx="57" cy="54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59" name="AutoShape 68"/>
            <p:cNvSpPr>
              <a:spLocks noChangeArrowheads="1"/>
            </p:cNvSpPr>
            <p:nvPr/>
          </p:nvSpPr>
          <p:spPr bwMode="auto">
            <a:xfrm rot="2333069">
              <a:off x="1988" y="3148"/>
              <a:ext cx="60" cy="588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60" name="AutoShape 70"/>
            <p:cNvSpPr>
              <a:spLocks noChangeArrowheads="1"/>
            </p:cNvSpPr>
            <p:nvPr/>
          </p:nvSpPr>
          <p:spPr bwMode="auto">
            <a:xfrm rot="19266931" flipH="1">
              <a:off x="1164" y="3164"/>
              <a:ext cx="60" cy="588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61" name="Text Box 74"/>
            <p:cNvSpPr txBox="1">
              <a:spLocks noChangeArrowheads="1"/>
            </p:cNvSpPr>
            <p:nvPr/>
          </p:nvSpPr>
          <p:spPr bwMode="auto">
            <a:xfrm>
              <a:off x="681" y="2623"/>
              <a:ext cx="3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60’</a:t>
              </a:r>
            </a:p>
          </p:txBody>
        </p:sp>
        <p:sp>
          <p:nvSpPr>
            <p:cNvPr id="95262" name="Text Box 88"/>
            <p:cNvSpPr txBox="1">
              <a:spLocks noChangeArrowheads="1"/>
            </p:cNvSpPr>
            <p:nvPr/>
          </p:nvSpPr>
          <p:spPr bwMode="auto">
            <a:xfrm>
              <a:off x="742" y="1732"/>
              <a:ext cx="3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20’</a:t>
              </a:r>
            </a:p>
          </p:txBody>
        </p:sp>
        <p:sp>
          <p:nvSpPr>
            <p:cNvPr id="95263" name="Text Box 74"/>
            <p:cNvSpPr txBox="1">
              <a:spLocks noChangeArrowheads="1"/>
            </p:cNvSpPr>
            <p:nvPr/>
          </p:nvSpPr>
          <p:spPr bwMode="auto">
            <a:xfrm>
              <a:off x="548" y="3568"/>
              <a:ext cx="41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100’</a:t>
              </a:r>
            </a:p>
          </p:txBody>
        </p:sp>
        <p:sp>
          <p:nvSpPr>
            <p:cNvPr id="95264" name="Rectangle 57"/>
            <p:cNvSpPr>
              <a:spLocks noChangeArrowheads="1"/>
            </p:cNvSpPr>
            <p:nvPr/>
          </p:nvSpPr>
          <p:spPr bwMode="auto">
            <a:xfrm>
              <a:off x="1079" y="1845"/>
              <a:ext cx="1071" cy="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65" name="Rectangle 59"/>
            <p:cNvSpPr>
              <a:spLocks noChangeArrowheads="1"/>
            </p:cNvSpPr>
            <p:nvPr/>
          </p:nvSpPr>
          <p:spPr bwMode="auto">
            <a:xfrm>
              <a:off x="1037" y="2712"/>
              <a:ext cx="1152" cy="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5266" name="Rectangle 61"/>
            <p:cNvSpPr>
              <a:spLocks noChangeArrowheads="1"/>
            </p:cNvSpPr>
            <p:nvPr/>
          </p:nvSpPr>
          <p:spPr bwMode="auto">
            <a:xfrm>
              <a:off x="955" y="3660"/>
              <a:ext cx="1297" cy="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95267" name="Text Box 35"/>
          <p:cNvSpPr txBox="1">
            <a:spLocks noChangeArrowheads="1"/>
          </p:cNvSpPr>
          <p:nvPr/>
        </p:nvSpPr>
        <p:spPr bwMode="auto">
          <a:xfrm>
            <a:off x="2619375" y="98425"/>
            <a:ext cx="23098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smtClean="0">
                <a:solidFill>
                  <a:srgbClr val="000000"/>
                </a:solidFill>
                <a:latin typeface="Comic Sans MS" pitchFamily="66" charset="0"/>
              </a:rPr>
              <a:t>Summer</a:t>
            </a:r>
          </a:p>
        </p:txBody>
      </p:sp>
      <p:pic>
        <p:nvPicPr>
          <p:cNvPr id="95268" name="Picture 80" descr="copper rockfish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3978275"/>
            <a:ext cx="660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69" name="Picture 37" descr="cabez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6191250"/>
            <a:ext cx="9064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70" name="Picture 38" descr="M sheep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4032250"/>
            <a:ext cx="725488" cy="3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407" name="Picture 63" descr="gopher rockfi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986213"/>
            <a:ext cx="66198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72" name="Text Box 40"/>
          <p:cNvSpPr txBox="1">
            <a:spLocks noChangeArrowheads="1"/>
          </p:cNvSpPr>
          <p:nvPr/>
        </p:nvSpPr>
        <p:spPr bwMode="auto">
          <a:xfrm>
            <a:off x="7716838" y="2730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5273" name="Text Box 41"/>
          <p:cNvSpPr txBox="1">
            <a:spLocks noChangeArrowheads="1"/>
          </p:cNvSpPr>
          <p:nvPr/>
        </p:nvSpPr>
        <p:spPr bwMode="auto">
          <a:xfrm>
            <a:off x="8148638" y="2722563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70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5274" name="Text Box 42"/>
          <p:cNvSpPr txBox="1">
            <a:spLocks noChangeArrowheads="1"/>
          </p:cNvSpPr>
          <p:nvPr/>
        </p:nvSpPr>
        <p:spPr bwMode="auto">
          <a:xfrm>
            <a:off x="8148638" y="4083050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60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5275" name="Text Box 43"/>
          <p:cNvSpPr txBox="1">
            <a:spLocks noChangeArrowheads="1"/>
          </p:cNvSpPr>
          <p:nvPr/>
        </p:nvSpPr>
        <p:spPr bwMode="auto">
          <a:xfrm>
            <a:off x="8148638" y="5575300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50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5279" name="Rectangle 47"/>
          <p:cNvSpPr>
            <a:spLocks noChangeArrowheads="1"/>
          </p:cNvSpPr>
          <p:nvPr/>
        </p:nvSpPr>
        <p:spPr bwMode="auto">
          <a:xfrm>
            <a:off x="7854950" y="2638425"/>
            <a:ext cx="225425" cy="3641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5280" name="Oval 48"/>
          <p:cNvSpPr>
            <a:spLocks noChangeArrowheads="1"/>
          </p:cNvSpPr>
          <p:nvPr/>
        </p:nvSpPr>
        <p:spPr bwMode="auto">
          <a:xfrm>
            <a:off x="7783513" y="6237288"/>
            <a:ext cx="390525" cy="36036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5283" name="Rectangle 51"/>
          <p:cNvSpPr>
            <a:spLocks noChangeArrowheads="1"/>
          </p:cNvSpPr>
          <p:nvPr/>
        </p:nvSpPr>
        <p:spPr bwMode="auto">
          <a:xfrm>
            <a:off x="7850188" y="2635250"/>
            <a:ext cx="228600" cy="2587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5287" name="Rectangle 55"/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2417763"/>
            <a:ext cx="4038600" cy="4525962"/>
          </a:xfrm>
        </p:spPr>
        <p:txBody>
          <a:bodyPr/>
          <a:lstStyle/>
          <a:p>
            <a:r>
              <a:rPr lang="en-US" smtClean="0">
                <a:latin typeface="Comic Sans MS" pitchFamily="66" charset="0"/>
              </a:rPr>
              <a:t>Cabezon are deep</a:t>
            </a:r>
          </a:p>
          <a:p>
            <a:r>
              <a:rPr lang="en-US" smtClean="0">
                <a:latin typeface="Comic Sans MS" pitchFamily="66" charset="0"/>
              </a:rPr>
              <a:t>Sheephead and kelp and grass rockfish are shallow</a:t>
            </a:r>
          </a:p>
          <a:p>
            <a:r>
              <a:rPr lang="en-US" smtClean="0">
                <a:latin typeface="Comic Sans MS" pitchFamily="66" charset="0"/>
              </a:rPr>
              <a:t>Warm surface waters</a:t>
            </a:r>
          </a:p>
          <a:p>
            <a:r>
              <a:rPr lang="en-US" smtClean="0">
                <a:latin typeface="Comic Sans MS" pitchFamily="66" charset="0"/>
              </a:rPr>
              <a:t>Strong thermocline</a:t>
            </a:r>
          </a:p>
        </p:txBody>
      </p:sp>
    </p:spTree>
    <p:extLst>
      <p:ext uri="{BB962C8B-B14F-4D97-AF65-F5344CB8AC3E}">
        <p14:creationId xmlns:p14="http://schemas.microsoft.com/office/powerpoint/2010/main" val="25381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/>
          <p:cNvSpPr>
            <a:spLocks noChangeArrowheads="1"/>
          </p:cNvSpPr>
          <p:nvPr/>
        </p:nvSpPr>
        <p:spPr bwMode="auto">
          <a:xfrm>
            <a:off x="0" y="0"/>
            <a:ext cx="9144000" cy="234473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96259" name="Group 3"/>
          <p:cNvGrpSpPr>
            <a:grpSpLocks/>
          </p:cNvGrpSpPr>
          <p:nvPr/>
        </p:nvGrpSpPr>
        <p:grpSpPr bwMode="auto">
          <a:xfrm>
            <a:off x="4770438" y="409575"/>
            <a:ext cx="3128962" cy="6650038"/>
            <a:chOff x="548" y="258"/>
            <a:chExt cx="1971" cy="4189"/>
          </a:xfrm>
        </p:grpSpPr>
        <p:sp>
          <p:nvSpPr>
            <p:cNvPr id="96260" name="AutoShape 64"/>
            <p:cNvSpPr>
              <a:spLocks noChangeArrowheads="1"/>
            </p:cNvSpPr>
            <p:nvPr/>
          </p:nvSpPr>
          <p:spPr bwMode="auto">
            <a:xfrm rot="1811460">
              <a:off x="1925" y="1386"/>
              <a:ext cx="61" cy="50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61" name="AutoShape 65"/>
            <p:cNvSpPr>
              <a:spLocks noChangeArrowheads="1"/>
            </p:cNvSpPr>
            <p:nvPr/>
          </p:nvSpPr>
          <p:spPr bwMode="auto">
            <a:xfrm rot="19788540" flipH="1">
              <a:off x="1213" y="1376"/>
              <a:ext cx="61" cy="50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62" name="Rectangle 56"/>
            <p:cNvSpPr>
              <a:spLocks noChangeArrowheads="1"/>
            </p:cNvSpPr>
            <p:nvPr/>
          </p:nvSpPr>
          <p:spPr bwMode="auto">
            <a:xfrm>
              <a:off x="1111" y="1315"/>
              <a:ext cx="998" cy="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63" name="Line 36"/>
            <p:cNvSpPr>
              <a:spLocks noChangeShapeType="1"/>
            </p:cNvSpPr>
            <p:nvPr/>
          </p:nvSpPr>
          <p:spPr bwMode="auto">
            <a:xfrm>
              <a:off x="1553" y="602"/>
              <a:ext cx="0" cy="37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6264" name="Line 37"/>
            <p:cNvSpPr>
              <a:spLocks noChangeShapeType="1"/>
            </p:cNvSpPr>
            <p:nvPr/>
          </p:nvSpPr>
          <p:spPr bwMode="auto">
            <a:xfrm>
              <a:off x="1617" y="594"/>
              <a:ext cx="0" cy="37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6265" name="Line 38"/>
            <p:cNvSpPr>
              <a:spLocks noChangeShapeType="1"/>
            </p:cNvSpPr>
            <p:nvPr/>
          </p:nvSpPr>
          <p:spPr bwMode="auto">
            <a:xfrm>
              <a:off x="1689" y="594"/>
              <a:ext cx="0" cy="37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6266" name="Rectangle 29"/>
            <p:cNvSpPr>
              <a:spLocks noChangeArrowheads="1"/>
            </p:cNvSpPr>
            <p:nvPr/>
          </p:nvSpPr>
          <p:spPr bwMode="auto">
            <a:xfrm>
              <a:off x="1780" y="901"/>
              <a:ext cx="479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67" name="Rectangle 30"/>
            <p:cNvSpPr>
              <a:spLocks noChangeArrowheads="1"/>
            </p:cNvSpPr>
            <p:nvPr/>
          </p:nvSpPr>
          <p:spPr bwMode="auto">
            <a:xfrm>
              <a:off x="2021" y="599"/>
              <a:ext cx="341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68" name="Rectangle 26"/>
            <p:cNvSpPr>
              <a:spLocks noChangeArrowheads="1"/>
            </p:cNvSpPr>
            <p:nvPr/>
          </p:nvSpPr>
          <p:spPr bwMode="auto">
            <a:xfrm>
              <a:off x="952" y="601"/>
              <a:ext cx="479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69" name="Rectangle 24"/>
            <p:cNvSpPr>
              <a:spLocks noChangeArrowheads="1"/>
            </p:cNvSpPr>
            <p:nvPr/>
          </p:nvSpPr>
          <p:spPr bwMode="auto">
            <a:xfrm>
              <a:off x="946" y="894"/>
              <a:ext cx="479" cy="25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70" name="AutoShape 12"/>
            <p:cNvSpPr>
              <a:spLocks noChangeArrowheads="1"/>
            </p:cNvSpPr>
            <p:nvPr/>
          </p:nvSpPr>
          <p:spPr bwMode="auto">
            <a:xfrm rot="21465431" flipH="1">
              <a:off x="2157" y="1191"/>
              <a:ext cx="115" cy="3244"/>
            </a:xfrm>
            <a:prstGeom prst="parallelogram">
              <a:avLst>
                <a:gd name="adj" fmla="val 5194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71" name="AutoShape 15"/>
            <p:cNvSpPr>
              <a:spLocks noChangeArrowheads="1"/>
            </p:cNvSpPr>
            <p:nvPr/>
          </p:nvSpPr>
          <p:spPr bwMode="auto">
            <a:xfrm rot="134569">
              <a:off x="950" y="1198"/>
              <a:ext cx="114" cy="3245"/>
            </a:xfrm>
            <a:prstGeom prst="parallelogram">
              <a:avLst>
                <a:gd name="adj" fmla="val 5194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72" name="Rectangle 19"/>
            <p:cNvSpPr>
              <a:spLocks noChangeArrowheads="1"/>
            </p:cNvSpPr>
            <p:nvPr/>
          </p:nvSpPr>
          <p:spPr bwMode="auto">
            <a:xfrm>
              <a:off x="1374" y="565"/>
              <a:ext cx="56" cy="38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73" name="Rectangle 20"/>
            <p:cNvSpPr>
              <a:spLocks noChangeArrowheads="1"/>
            </p:cNvSpPr>
            <p:nvPr/>
          </p:nvSpPr>
          <p:spPr bwMode="auto">
            <a:xfrm>
              <a:off x="1758" y="565"/>
              <a:ext cx="56" cy="38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74" name="Rectangle 6"/>
            <p:cNvSpPr>
              <a:spLocks noChangeArrowheads="1"/>
            </p:cNvSpPr>
            <p:nvPr/>
          </p:nvSpPr>
          <p:spPr bwMode="auto">
            <a:xfrm>
              <a:off x="938" y="1158"/>
              <a:ext cx="1371" cy="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75" name="Rectangle 13"/>
            <p:cNvSpPr>
              <a:spLocks noChangeArrowheads="1"/>
            </p:cNvSpPr>
            <p:nvPr/>
          </p:nvSpPr>
          <p:spPr bwMode="auto">
            <a:xfrm>
              <a:off x="842" y="853"/>
              <a:ext cx="1566" cy="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76" name="Rectangle 23"/>
            <p:cNvSpPr>
              <a:spLocks noChangeArrowheads="1"/>
            </p:cNvSpPr>
            <p:nvPr/>
          </p:nvSpPr>
          <p:spPr bwMode="auto">
            <a:xfrm>
              <a:off x="842" y="565"/>
              <a:ext cx="1566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77" name="Rectangle 25"/>
            <p:cNvSpPr>
              <a:spLocks noChangeArrowheads="1"/>
            </p:cNvSpPr>
            <p:nvPr/>
          </p:nvSpPr>
          <p:spPr bwMode="auto">
            <a:xfrm>
              <a:off x="913" y="258"/>
              <a:ext cx="600" cy="30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78" name="Rectangle 27"/>
            <p:cNvSpPr>
              <a:spLocks noChangeArrowheads="1"/>
            </p:cNvSpPr>
            <p:nvPr/>
          </p:nvSpPr>
          <p:spPr bwMode="auto">
            <a:xfrm>
              <a:off x="1068" y="602"/>
              <a:ext cx="48" cy="5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79" name="Rectangle 28"/>
            <p:cNvSpPr>
              <a:spLocks noChangeArrowheads="1"/>
            </p:cNvSpPr>
            <p:nvPr/>
          </p:nvSpPr>
          <p:spPr bwMode="auto">
            <a:xfrm>
              <a:off x="2105" y="601"/>
              <a:ext cx="48" cy="5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80" name="Rectangle 32"/>
            <p:cNvSpPr>
              <a:spLocks noChangeArrowheads="1"/>
            </p:cNvSpPr>
            <p:nvPr/>
          </p:nvSpPr>
          <p:spPr bwMode="auto">
            <a:xfrm>
              <a:off x="1943" y="413"/>
              <a:ext cx="576" cy="15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81" name="AutoShape 66"/>
            <p:cNvSpPr>
              <a:spLocks noChangeArrowheads="1"/>
            </p:cNvSpPr>
            <p:nvPr/>
          </p:nvSpPr>
          <p:spPr bwMode="auto">
            <a:xfrm rot="2069147">
              <a:off x="1960" y="2235"/>
              <a:ext cx="57" cy="54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82" name="AutoShape 67"/>
            <p:cNvSpPr>
              <a:spLocks noChangeArrowheads="1"/>
            </p:cNvSpPr>
            <p:nvPr/>
          </p:nvSpPr>
          <p:spPr bwMode="auto">
            <a:xfrm rot="19530853" flipH="1">
              <a:off x="1184" y="2227"/>
              <a:ext cx="57" cy="54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83" name="AutoShape 68"/>
            <p:cNvSpPr>
              <a:spLocks noChangeArrowheads="1"/>
            </p:cNvSpPr>
            <p:nvPr/>
          </p:nvSpPr>
          <p:spPr bwMode="auto">
            <a:xfrm rot="2333069">
              <a:off x="1988" y="3148"/>
              <a:ext cx="60" cy="588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84" name="AutoShape 70"/>
            <p:cNvSpPr>
              <a:spLocks noChangeArrowheads="1"/>
            </p:cNvSpPr>
            <p:nvPr/>
          </p:nvSpPr>
          <p:spPr bwMode="auto">
            <a:xfrm rot="19266931" flipH="1">
              <a:off x="1164" y="3164"/>
              <a:ext cx="60" cy="588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85" name="Text Box 74"/>
            <p:cNvSpPr txBox="1">
              <a:spLocks noChangeArrowheads="1"/>
            </p:cNvSpPr>
            <p:nvPr/>
          </p:nvSpPr>
          <p:spPr bwMode="auto">
            <a:xfrm>
              <a:off x="681" y="2623"/>
              <a:ext cx="3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60’</a:t>
              </a:r>
            </a:p>
          </p:txBody>
        </p:sp>
        <p:sp>
          <p:nvSpPr>
            <p:cNvPr id="96286" name="Text Box 88"/>
            <p:cNvSpPr txBox="1">
              <a:spLocks noChangeArrowheads="1"/>
            </p:cNvSpPr>
            <p:nvPr/>
          </p:nvSpPr>
          <p:spPr bwMode="auto">
            <a:xfrm>
              <a:off x="742" y="1732"/>
              <a:ext cx="3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20’</a:t>
              </a:r>
            </a:p>
          </p:txBody>
        </p:sp>
        <p:sp>
          <p:nvSpPr>
            <p:cNvPr id="96287" name="Text Box 74"/>
            <p:cNvSpPr txBox="1">
              <a:spLocks noChangeArrowheads="1"/>
            </p:cNvSpPr>
            <p:nvPr/>
          </p:nvSpPr>
          <p:spPr bwMode="auto">
            <a:xfrm>
              <a:off x="548" y="3568"/>
              <a:ext cx="41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100’</a:t>
              </a:r>
            </a:p>
          </p:txBody>
        </p:sp>
        <p:sp>
          <p:nvSpPr>
            <p:cNvPr id="96288" name="Rectangle 57"/>
            <p:cNvSpPr>
              <a:spLocks noChangeArrowheads="1"/>
            </p:cNvSpPr>
            <p:nvPr/>
          </p:nvSpPr>
          <p:spPr bwMode="auto">
            <a:xfrm>
              <a:off x="1079" y="1845"/>
              <a:ext cx="1071" cy="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89" name="Rectangle 59"/>
            <p:cNvSpPr>
              <a:spLocks noChangeArrowheads="1"/>
            </p:cNvSpPr>
            <p:nvPr/>
          </p:nvSpPr>
          <p:spPr bwMode="auto">
            <a:xfrm>
              <a:off x="1037" y="2712"/>
              <a:ext cx="1152" cy="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6290" name="Rectangle 61"/>
            <p:cNvSpPr>
              <a:spLocks noChangeArrowheads="1"/>
            </p:cNvSpPr>
            <p:nvPr/>
          </p:nvSpPr>
          <p:spPr bwMode="auto">
            <a:xfrm>
              <a:off x="955" y="3660"/>
              <a:ext cx="1297" cy="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96291" name="Text Box 35"/>
          <p:cNvSpPr txBox="1">
            <a:spLocks noChangeArrowheads="1"/>
          </p:cNvSpPr>
          <p:nvPr/>
        </p:nvSpPr>
        <p:spPr bwMode="auto">
          <a:xfrm>
            <a:off x="2619375" y="98425"/>
            <a:ext cx="1139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smtClean="0">
                <a:solidFill>
                  <a:srgbClr val="000000"/>
                </a:solidFill>
                <a:latin typeface="Comic Sans MS" pitchFamily="66" charset="0"/>
              </a:rPr>
              <a:t>Fall</a:t>
            </a:r>
          </a:p>
        </p:txBody>
      </p:sp>
      <p:pic>
        <p:nvPicPr>
          <p:cNvPr id="96292" name="Picture 80" descr="copper rockfish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3978275"/>
            <a:ext cx="660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93" name="Picture 37" descr="cabez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5305425"/>
            <a:ext cx="9064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94" name="Picture 38" descr="M sheep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5432425"/>
            <a:ext cx="725488" cy="3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407" name="Picture 63" descr="gopher rockfi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986213"/>
            <a:ext cx="66198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96" name="Text Box 40"/>
          <p:cNvSpPr txBox="1">
            <a:spLocks noChangeArrowheads="1"/>
          </p:cNvSpPr>
          <p:nvPr/>
        </p:nvSpPr>
        <p:spPr bwMode="auto">
          <a:xfrm>
            <a:off x="7716838" y="2730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6297" name="Text Box 41"/>
          <p:cNvSpPr txBox="1">
            <a:spLocks noChangeArrowheads="1"/>
          </p:cNvSpPr>
          <p:nvPr/>
        </p:nvSpPr>
        <p:spPr bwMode="auto">
          <a:xfrm>
            <a:off x="8148638" y="2722563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70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6298" name="Text Box 42"/>
          <p:cNvSpPr txBox="1">
            <a:spLocks noChangeArrowheads="1"/>
          </p:cNvSpPr>
          <p:nvPr/>
        </p:nvSpPr>
        <p:spPr bwMode="auto">
          <a:xfrm>
            <a:off x="8148638" y="4083050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60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6299" name="Text Box 43"/>
          <p:cNvSpPr txBox="1">
            <a:spLocks noChangeArrowheads="1"/>
          </p:cNvSpPr>
          <p:nvPr/>
        </p:nvSpPr>
        <p:spPr bwMode="auto">
          <a:xfrm>
            <a:off x="8148638" y="5575300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50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6300" name="Rectangle 44"/>
          <p:cNvSpPr>
            <a:spLocks noChangeArrowheads="1"/>
          </p:cNvSpPr>
          <p:nvPr/>
        </p:nvSpPr>
        <p:spPr bwMode="auto">
          <a:xfrm>
            <a:off x="7854950" y="2638425"/>
            <a:ext cx="225425" cy="3641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6301" name="Oval 45"/>
          <p:cNvSpPr>
            <a:spLocks noChangeArrowheads="1"/>
          </p:cNvSpPr>
          <p:nvPr/>
        </p:nvSpPr>
        <p:spPr bwMode="auto">
          <a:xfrm>
            <a:off x="7783513" y="6237288"/>
            <a:ext cx="390525" cy="36036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6302" name="Rectangle 46"/>
          <p:cNvSpPr>
            <a:spLocks noChangeArrowheads="1"/>
          </p:cNvSpPr>
          <p:nvPr/>
        </p:nvSpPr>
        <p:spPr bwMode="auto">
          <a:xfrm>
            <a:off x="7856538" y="2641600"/>
            <a:ext cx="223837" cy="976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6303" name="Rectangle 47"/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2417763"/>
            <a:ext cx="4038600" cy="4525962"/>
          </a:xfrm>
        </p:spPr>
        <p:txBody>
          <a:bodyPr/>
          <a:lstStyle/>
          <a:p>
            <a:r>
              <a:rPr lang="en-US" smtClean="0">
                <a:latin typeface="Comic Sans MS" pitchFamily="66" charset="0"/>
              </a:rPr>
              <a:t>Cabezon move shallower</a:t>
            </a:r>
          </a:p>
          <a:p>
            <a:r>
              <a:rPr lang="en-US" smtClean="0">
                <a:latin typeface="Comic Sans MS" pitchFamily="66" charset="0"/>
              </a:rPr>
              <a:t>Sheephead move deeper</a:t>
            </a:r>
          </a:p>
          <a:p>
            <a:r>
              <a:rPr lang="en-US" smtClean="0">
                <a:latin typeface="Comic Sans MS" pitchFamily="66" charset="0"/>
              </a:rPr>
              <a:t>surface waters cool</a:t>
            </a:r>
          </a:p>
          <a:p>
            <a:r>
              <a:rPr lang="en-US" smtClean="0">
                <a:latin typeface="Comic Sans MS" pitchFamily="66" charset="0"/>
              </a:rPr>
              <a:t>weak thermocline</a:t>
            </a:r>
          </a:p>
        </p:txBody>
      </p:sp>
    </p:spTree>
    <p:extLst>
      <p:ext uri="{BB962C8B-B14F-4D97-AF65-F5344CB8AC3E}">
        <p14:creationId xmlns:p14="http://schemas.microsoft.com/office/powerpoint/2010/main" val="69694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/>
          <p:cNvSpPr>
            <a:spLocks noChangeArrowheads="1"/>
          </p:cNvSpPr>
          <p:nvPr/>
        </p:nvSpPr>
        <p:spPr bwMode="auto">
          <a:xfrm>
            <a:off x="0" y="0"/>
            <a:ext cx="9144000" cy="234473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97283" name="Group 3"/>
          <p:cNvGrpSpPr>
            <a:grpSpLocks/>
          </p:cNvGrpSpPr>
          <p:nvPr/>
        </p:nvGrpSpPr>
        <p:grpSpPr bwMode="auto">
          <a:xfrm>
            <a:off x="4770438" y="409575"/>
            <a:ext cx="3128962" cy="6650038"/>
            <a:chOff x="548" y="258"/>
            <a:chExt cx="1971" cy="4189"/>
          </a:xfrm>
        </p:grpSpPr>
        <p:sp>
          <p:nvSpPr>
            <p:cNvPr id="97284" name="AutoShape 64"/>
            <p:cNvSpPr>
              <a:spLocks noChangeArrowheads="1"/>
            </p:cNvSpPr>
            <p:nvPr/>
          </p:nvSpPr>
          <p:spPr bwMode="auto">
            <a:xfrm rot="1811460">
              <a:off x="1925" y="1386"/>
              <a:ext cx="61" cy="50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85" name="AutoShape 65"/>
            <p:cNvSpPr>
              <a:spLocks noChangeArrowheads="1"/>
            </p:cNvSpPr>
            <p:nvPr/>
          </p:nvSpPr>
          <p:spPr bwMode="auto">
            <a:xfrm rot="19788540" flipH="1">
              <a:off x="1213" y="1376"/>
              <a:ext cx="61" cy="50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86" name="Rectangle 56"/>
            <p:cNvSpPr>
              <a:spLocks noChangeArrowheads="1"/>
            </p:cNvSpPr>
            <p:nvPr/>
          </p:nvSpPr>
          <p:spPr bwMode="auto">
            <a:xfrm>
              <a:off x="1111" y="1315"/>
              <a:ext cx="998" cy="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87" name="Line 36"/>
            <p:cNvSpPr>
              <a:spLocks noChangeShapeType="1"/>
            </p:cNvSpPr>
            <p:nvPr/>
          </p:nvSpPr>
          <p:spPr bwMode="auto">
            <a:xfrm>
              <a:off x="1553" y="602"/>
              <a:ext cx="0" cy="37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288" name="Line 37"/>
            <p:cNvSpPr>
              <a:spLocks noChangeShapeType="1"/>
            </p:cNvSpPr>
            <p:nvPr/>
          </p:nvSpPr>
          <p:spPr bwMode="auto">
            <a:xfrm>
              <a:off x="1617" y="594"/>
              <a:ext cx="0" cy="37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289" name="Line 38"/>
            <p:cNvSpPr>
              <a:spLocks noChangeShapeType="1"/>
            </p:cNvSpPr>
            <p:nvPr/>
          </p:nvSpPr>
          <p:spPr bwMode="auto">
            <a:xfrm>
              <a:off x="1689" y="594"/>
              <a:ext cx="0" cy="37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7290" name="Rectangle 29"/>
            <p:cNvSpPr>
              <a:spLocks noChangeArrowheads="1"/>
            </p:cNvSpPr>
            <p:nvPr/>
          </p:nvSpPr>
          <p:spPr bwMode="auto">
            <a:xfrm>
              <a:off x="1780" y="901"/>
              <a:ext cx="479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91" name="Rectangle 30"/>
            <p:cNvSpPr>
              <a:spLocks noChangeArrowheads="1"/>
            </p:cNvSpPr>
            <p:nvPr/>
          </p:nvSpPr>
          <p:spPr bwMode="auto">
            <a:xfrm>
              <a:off x="2021" y="599"/>
              <a:ext cx="341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92" name="Rectangle 26"/>
            <p:cNvSpPr>
              <a:spLocks noChangeArrowheads="1"/>
            </p:cNvSpPr>
            <p:nvPr/>
          </p:nvSpPr>
          <p:spPr bwMode="auto">
            <a:xfrm>
              <a:off x="952" y="601"/>
              <a:ext cx="479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93" name="Rectangle 24"/>
            <p:cNvSpPr>
              <a:spLocks noChangeArrowheads="1"/>
            </p:cNvSpPr>
            <p:nvPr/>
          </p:nvSpPr>
          <p:spPr bwMode="auto">
            <a:xfrm>
              <a:off x="946" y="894"/>
              <a:ext cx="479" cy="25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94" name="AutoShape 12"/>
            <p:cNvSpPr>
              <a:spLocks noChangeArrowheads="1"/>
            </p:cNvSpPr>
            <p:nvPr/>
          </p:nvSpPr>
          <p:spPr bwMode="auto">
            <a:xfrm rot="21465431" flipH="1">
              <a:off x="2157" y="1191"/>
              <a:ext cx="115" cy="3244"/>
            </a:xfrm>
            <a:prstGeom prst="parallelogram">
              <a:avLst>
                <a:gd name="adj" fmla="val 5194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95" name="AutoShape 15"/>
            <p:cNvSpPr>
              <a:spLocks noChangeArrowheads="1"/>
            </p:cNvSpPr>
            <p:nvPr/>
          </p:nvSpPr>
          <p:spPr bwMode="auto">
            <a:xfrm rot="134569">
              <a:off x="950" y="1198"/>
              <a:ext cx="114" cy="3245"/>
            </a:xfrm>
            <a:prstGeom prst="parallelogram">
              <a:avLst>
                <a:gd name="adj" fmla="val 5194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96" name="Rectangle 19"/>
            <p:cNvSpPr>
              <a:spLocks noChangeArrowheads="1"/>
            </p:cNvSpPr>
            <p:nvPr/>
          </p:nvSpPr>
          <p:spPr bwMode="auto">
            <a:xfrm>
              <a:off x="1374" y="565"/>
              <a:ext cx="56" cy="38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97" name="Rectangle 20"/>
            <p:cNvSpPr>
              <a:spLocks noChangeArrowheads="1"/>
            </p:cNvSpPr>
            <p:nvPr/>
          </p:nvSpPr>
          <p:spPr bwMode="auto">
            <a:xfrm>
              <a:off x="1758" y="565"/>
              <a:ext cx="56" cy="38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98" name="Rectangle 6"/>
            <p:cNvSpPr>
              <a:spLocks noChangeArrowheads="1"/>
            </p:cNvSpPr>
            <p:nvPr/>
          </p:nvSpPr>
          <p:spPr bwMode="auto">
            <a:xfrm>
              <a:off x="938" y="1158"/>
              <a:ext cx="1371" cy="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299" name="Rectangle 13"/>
            <p:cNvSpPr>
              <a:spLocks noChangeArrowheads="1"/>
            </p:cNvSpPr>
            <p:nvPr/>
          </p:nvSpPr>
          <p:spPr bwMode="auto">
            <a:xfrm>
              <a:off x="842" y="853"/>
              <a:ext cx="1566" cy="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00" name="Rectangle 23"/>
            <p:cNvSpPr>
              <a:spLocks noChangeArrowheads="1"/>
            </p:cNvSpPr>
            <p:nvPr/>
          </p:nvSpPr>
          <p:spPr bwMode="auto">
            <a:xfrm>
              <a:off x="842" y="565"/>
              <a:ext cx="1566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01" name="Rectangle 25"/>
            <p:cNvSpPr>
              <a:spLocks noChangeArrowheads="1"/>
            </p:cNvSpPr>
            <p:nvPr/>
          </p:nvSpPr>
          <p:spPr bwMode="auto">
            <a:xfrm>
              <a:off x="913" y="258"/>
              <a:ext cx="600" cy="30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02" name="Rectangle 27"/>
            <p:cNvSpPr>
              <a:spLocks noChangeArrowheads="1"/>
            </p:cNvSpPr>
            <p:nvPr/>
          </p:nvSpPr>
          <p:spPr bwMode="auto">
            <a:xfrm>
              <a:off x="1068" y="602"/>
              <a:ext cx="48" cy="5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03" name="Rectangle 28"/>
            <p:cNvSpPr>
              <a:spLocks noChangeArrowheads="1"/>
            </p:cNvSpPr>
            <p:nvPr/>
          </p:nvSpPr>
          <p:spPr bwMode="auto">
            <a:xfrm>
              <a:off x="2105" y="601"/>
              <a:ext cx="48" cy="5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04" name="Rectangle 32"/>
            <p:cNvSpPr>
              <a:spLocks noChangeArrowheads="1"/>
            </p:cNvSpPr>
            <p:nvPr/>
          </p:nvSpPr>
          <p:spPr bwMode="auto">
            <a:xfrm>
              <a:off x="1943" y="413"/>
              <a:ext cx="576" cy="15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05" name="AutoShape 66"/>
            <p:cNvSpPr>
              <a:spLocks noChangeArrowheads="1"/>
            </p:cNvSpPr>
            <p:nvPr/>
          </p:nvSpPr>
          <p:spPr bwMode="auto">
            <a:xfrm rot="2069147">
              <a:off x="1960" y="2235"/>
              <a:ext cx="57" cy="54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06" name="AutoShape 67"/>
            <p:cNvSpPr>
              <a:spLocks noChangeArrowheads="1"/>
            </p:cNvSpPr>
            <p:nvPr/>
          </p:nvSpPr>
          <p:spPr bwMode="auto">
            <a:xfrm rot="19530853" flipH="1">
              <a:off x="1184" y="2227"/>
              <a:ext cx="57" cy="54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07" name="AutoShape 68"/>
            <p:cNvSpPr>
              <a:spLocks noChangeArrowheads="1"/>
            </p:cNvSpPr>
            <p:nvPr/>
          </p:nvSpPr>
          <p:spPr bwMode="auto">
            <a:xfrm rot="2333069">
              <a:off x="1988" y="3148"/>
              <a:ext cx="60" cy="588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08" name="AutoShape 70"/>
            <p:cNvSpPr>
              <a:spLocks noChangeArrowheads="1"/>
            </p:cNvSpPr>
            <p:nvPr/>
          </p:nvSpPr>
          <p:spPr bwMode="auto">
            <a:xfrm rot="19266931" flipH="1">
              <a:off x="1164" y="3164"/>
              <a:ext cx="60" cy="588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09" name="Text Box 74"/>
            <p:cNvSpPr txBox="1">
              <a:spLocks noChangeArrowheads="1"/>
            </p:cNvSpPr>
            <p:nvPr/>
          </p:nvSpPr>
          <p:spPr bwMode="auto">
            <a:xfrm>
              <a:off x="681" y="2623"/>
              <a:ext cx="3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60’</a:t>
              </a:r>
            </a:p>
          </p:txBody>
        </p:sp>
        <p:sp>
          <p:nvSpPr>
            <p:cNvPr id="97310" name="Text Box 88"/>
            <p:cNvSpPr txBox="1">
              <a:spLocks noChangeArrowheads="1"/>
            </p:cNvSpPr>
            <p:nvPr/>
          </p:nvSpPr>
          <p:spPr bwMode="auto">
            <a:xfrm>
              <a:off x="742" y="1732"/>
              <a:ext cx="3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20’</a:t>
              </a:r>
            </a:p>
          </p:txBody>
        </p:sp>
        <p:sp>
          <p:nvSpPr>
            <p:cNvPr id="97311" name="Text Box 74"/>
            <p:cNvSpPr txBox="1">
              <a:spLocks noChangeArrowheads="1"/>
            </p:cNvSpPr>
            <p:nvPr/>
          </p:nvSpPr>
          <p:spPr bwMode="auto">
            <a:xfrm>
              <a:off x="548" y="3568"/>
              <a:ext cx="41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100’</a:t>
              </a:r>
            </a:p>
          </p:txBody>
        </p:sp>
        <p:sp>
          <p:nvSpPr>
            <p:cNvPr id="97312" name="Rectangle 57"/>
            <p:cNvSpPr>
              <a:spLocks noChangeArrowheads="1"/>
            </p:cNvSpPr>
            <p:nvPr/>
          </p:nvSpPr>
          <p:spPr bwMode="auto">
            <a:xfrm>
              <a:off x="1079" y="1845"/>
              <a:ext cx="1071" cy="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13" name="Rectangle 59"/>
            <p:cNvSpPr>
              <a:spLocks noChangeArrowheads="1"/>
            </p:cNvSpPr>
            <p:nvPr/>
          </p:nvSpPr>
          <p:spPr bwMode="auto">
            <a:xfrm>
              <a:off x="1037" y="2712"/>
              <a:ext cx="1152" cy="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7314" name="Rectangle 61"/>
            <p:cNvSpPr>
              <a:spLocks noChangeArrowheads="1"/>
            </p:cNvSpPr>
            <p:nvPr/>
          </p:nvSpPr>
          <p:spPr bwMode="auto">
            <a:xfrm>
              <a:off x="955" y="3660"/>
              <a:ext cx="1297" cy="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97315" name="Text Box 35"/>
          <p:cNvSpPr txBox="1">
            <a:spLocks noChangeArrowheads="1"/>
          </p:cNvSpPr>
          <p:nvPr/>
        </p:nvSpPr>
        <p:spPr bwMode="auto">
          <a:xfrm>
            <a:off x="2619375" y="98425"/>
            <a:ext cx="20589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smtClean="0">
                <a:solidFill>
                  <a:srgbClr val="000000"/>
                </a:solidFill>
                <a:latin typeface="Comic Sans MS" pitchFamily="66" charset="0"/>
              </a:rPr>
              <a:t>Winter</a:t>
            </a:r>
          </a:p>
        </p:txBody>
      </p:sp>
      <p:pic>
        <p:nvPicPr>
          <p:cNvPr id="97316" name="Picture 80" descr="copper rockfish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3978275"/>
            <a:ext cx="660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17" name="Picture 37" descr="cabez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5305425"/>
            <a:ext cx="9064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318" name="Picture 38" descr="M sheep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5432425"/>
            <a:ext cx="725488" cy="3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407" name="Picture 63" descr="gopher rockfi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986213"/>
            <a:ext cx="66198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20" name="Text Box 40"/>
          <p:cNvSpPr txBox="1">
            <a:spLocks noChangeArrowheads="1"/>
          </p:cNvSpPr>
          <p:nvPr/>
        </p:nvSpPr>
        <p:spPr bwMode="auto">
          <a:xfrm>
            <a:off x="7716838" y="2730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321" name="Text Box 41"/>
          <p:cNvSpPr txBox="1">
            <a:spLocks noChangeArrowheads="1"/>
          </p:cNvSpPr>
          <p:nvPr/>
        </p:nvSpPr>
        <p:spPr bwMode="auto">
          <a:xfrm>
            <a:off x="8148638" y="2722563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70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7322" name="Text Box 42"/>
          <p:cNvSpPr txBox="1">
            <a:spLocks noChangeArrowheads="1"/>
          </p:cNvSpPr>
          <p:nvPr/>
        </p:nvSpPr>
        <p:spPr bwMode="auto">
          <a:xfrm>
            <a:off x="8148638" y="4083050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60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7323" name="Text Box 43"/>
          <p:cNvSpPr txBox="1">
            <a:spLocks noChangeArrowheads="1"/>
          </p:cNvSpPr>
          <p:nvPr/>
        </p:nvSpPr>
        <p:spPr bwMode="auto">
          <a:xfrm>
            <a:off x="8148638" y="5575300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50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7324" name="Rectangle 44"/>
          <p:cNvSpPr>
            <a:spLocks noChangeArrowheads="1"/>
          </p:cNvSpPr>
          <p:nvPr/>
        </p:nvSpPr>
        <p:spPr bwMode="auto">
          <a:xfrm>
            <a:off x="7854950" y="2638425"/>
            <a:ext cx="225425" cy="3641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325" name="Oval 45"/>
          <p:cNvSpPr>
            <a:spLocks noChangeArrowheads="1"/>
          </p:cNvSpPr>
          <p:nvPr/>
        </p:nvSpPr>
        <p:spPr bwMode="auto">
          <a:xfrm>
            <a:off x="7783513" y="6237288"/>
            <a:ext cx="390525" cy="36036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326" name="Rectangle 46"/>
          <p:cNvSpPr>
            <a:spLocks noChangeArrowheads="1"/>
          </p:cNvSpPr>
          <p:nvPr/>
        </p:nvSpPr>
        <p:spPr bwMode="auto">
          <a:xfrm>
            <a:off x="7862888" y="2641600"/>
            <a:ext cx="215900" cy="2370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7327" name="Rectangle 47"/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2417763"/>
            <a:ext cx="4038600" cy="4525962"/>
          </a:xfrm>
        </p:spPr>
        <p:txBody>
          <a:bodyPr/>
          <a:lstStyle/>
          <a:p>
            <a:r>
              <a:rPr lang="en-US" smtClean="0">
                <a:latin typeface="Comic Sans MS" pitchFamily="66" charset="0"/>
              </a:rPr>
              <a:t>Cabezon and Sheephead remain at ~100’</a:t>
            </a:r>
          </a:p>
          <a:p>
            <a:r>
              <a:rPr lang="en-US" smtClean="0">
                <a:latin typeface="Comic Sans MS" pitchFamily="66" charset="0"/>
              </a:rPr>
              <a:t>surface waters cold</a:t>
            </a:r>
          </a:p>
          <a:p>
            <a:r>
              <a:rPr lang="en-US" smtClean="0">
                <a:latin typeface="Comic Sans MS" pitchFamily="66" charset="0"/>
              </a:rPr>
              <a:t>no thermocline</a:t>
            </a:r>
          </a:p>
        </p:txBody>
      </p:sp>
    </p:spTree>
    <p:extLst>
      <p:ext uri="{BB962C8B-B14F-4D97-AF65-F5344CB8AC3E}">
        <p14:creationId xmlns:p14="http://schemas.microsoft.com/office/powerpoint/2010/main" val="69140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5"/>
          <p:cNvSpPr>
            <a:spLocks noChangeArrowheads="1"/>
          </p:cNvSpPr>
          <p:nvPr/>
        </p:nvSpPr>
        <p:spPr bwMode="auto">
          <a:xfrm>
            <a:off x="0" y="0"/>
            <a:ext cx="9144000" cy="234473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98307" name="Group 3"/>
          <p:cNvGrpSpPr>
            <a:grpSpLocks/>
          </p:cNvGrpSpPr>
          <p:nvPr/>
        </p:nvGrpSpPr>
        <p:grpSpPr bwMode="auto">
          <a:xfrm>
            <a:off x="4770438" y="409575"/>
            <a:ext cx="3128962" cy="6650038"/>
            <a:chOff x="548" y="258"/>
            <a:chExt cx="1971" cy="4189"/>
          </a:xfrm>
        </p:grpSpPr>
        <p:sp>
          <p:nvSpPr>
            <p:cNvPr id="98308" name="AutoShape 64"/>
            <p:cNvSpPr>
              <a:spLocks noChangeArrowheads="1"/>
            </p:cNvSpPr>
            <p:nvPr/>
          </p:nvSpPr>
          <p:spPr bwMode="auto">
            <a:xfrm rot="1811460">
              <a:off x="1925" y="1386"/>
              <a:ext cx="61" cy="50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09" name="AutoShape 65"/>
            <p:cNvSpPr>
              <a:spLocks noChangeArrowheads="1"/>
            </p:cNvSpPr>
            <p:nvPr/>
          </p:nvSpPr>
          <p:spPr bwMode="auto">
            <a:xfrm rot="19788540" flipH="1">
              <a:off x="1213" y="1376"/>
              <a:ext cx="61" cy="50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10" name="Rectangle 56"/>
            <p:cNvSpPr>
              <a:spLocks noChangeArrowheads="1"/>
            </p:cNvSpPr>
            <p:nvPr/>
          </p:nvSpPr>
          <p:spPr bwMode="auto">
            <a:xfrm>
              <a:off x="1111" y="1315"/>
              <a:ext cx="998" cy="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11" name="Line 36"/>
            <p:cNvSpPr>
              <a:spLocks noChangeShapeType="1"/>
            </p:cNvSpPr>
            <p:nvPr/>
          </p:nvSpPr>
          <p:spPr bwMode="auto">
            <a:xfrm>
              <a:off x="1553" y="602"/>
              <a:ext cx="0" cy="371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12" name="Line 37"/>
            <p:cNvSpPr>
              <a:spLocks noChangeShapeType="1"/>
            </p:cNvSpPr>
            <p:nvPr/>
          </p:nvSpPr>
          <p:spPr bwMode="auto">
            <a:xfrm>
              <a:off x="1617" y="594"/>
              <a:ext cx="0" cy="37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13" name="Line 38"/>
            <p:cNvSpPr>
              <a:spLocks noChangeShapeType="1"/>
            </p:cNvSpPr>
            <p:nvPr/>
          </p:nvSpPr>
          <p:spPr bwMode="auto">
            <a:xfrm>
              <a:off x="1689" y="594"/>
              <a:ext cx="0" cy="372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8314" name="Rectangle 29"/>
            <p:cNvSpPr>
              <a:spLocks noChangeArrowheads="1"/>
            </p:cNvSpPr>
            <p:nvPr/>
          </p:nvSpPr>
          <p:spPr bwMode="auto">
            <a:xfrm>
              <a:off x="1780" y="901"/>
              <a:ext cx="479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15" name="Rectangle 30"/>
            <p:cNvSpPr>
              <a:spLocks noChangeArrowheads="1"/>
            </p:cNvSpPr>
            <p:nvPr/>
          </p:nvSpPr>
          <p:spPr bwMode="auto">
            <a:xfrm>
              <a:off x="2021" y="599"/>
              <a:ext cx="341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16" name="Rectangle 26"/>
            <p:cNvSpPr>
              <a:spLocks noChangeArrowheads="1"/>
            </p:cNvSpPr>
            <p:nvPr/>
          </p:nvSpPr>
          <p:spPr bwMode="auto">
            <a:xfrm>
              <a:off x="952" y="601"/>
              <a:ext cx="479" cy="25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17" name="Rectangle 24"/>
            <p:cNvSpPr>
              <a:spLocks noChangeArrowheads="1"/>
            </p:cNvSpPr>
            <p:nvPr/>
          </p:nvSpPr>
          <p:spPr bwMode="auto">
            <a:xfrm>
              <a:off x="946" y="894"/>
              <a:ext cx="479" cy="25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18" name="AutoShape 12"/>
            <p:cNvSpPr>
              <a:spLocks noChangeArrowheads="1"/>
            </p:cNvSpPr>
            <p:nvPr/>
          </p:nvSpPr>
          <p:spPr bwMode="auto">
            <a:xfrm rot="21465431" flipH="1">
              <a:off x="2157" y="1191"/>
              <a:ext cx="115" cy="3244"/>
            </a:xfrm>
            <a:prstGeom prst="parallelogram">
              <a:avLst>
                <a:gd name="adj" fmla="val 5194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19" name="AutoShape 15"/>
            <p:cNvSpPr>
              <a:spLocks noChangeArrowheads="1"/>
            </p:cNvSpPr>
            <p:nvPr/>
          </p:nvSpPr>
          <p:spPr bwMode="auto">
            <a:xfrm rot="134569">
              <a:off x="950" y="1198"/>
              <a:ext cx="114" cy="3245"/>
            </a:xfrm>
            <a:prstGeom prst="parallelogram">
              <a:avLst>
                <a:gd name="adj" fmla="val 51949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20" name="Rectangle 19"/>
            <p:cNvSpPr>
              <a:spLocks noChangeArrowheads="1"/>
            </p:cNvSpPr>
            <p:nvPr/>
          </p:nvSpPr>
          <p:spPr bwMode="auto">
            <a:xfrm>
              <a:off x="1374" y="565"/>
              <a:ext cx="56" cy="38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21" name="Rectangle 20"/>
            <p:cNvSpPr>
              <a:spLocks noChangeArrowheads="1"/>
            </p:cNvSpPr>
            <p:nvPr/>
          </p:nvSpPr>
          <p:spPr bwMode="auto">
            <a:xfrm>
              <a:off x="1758" y="565"/>
              <a:ext cx="56" cy="38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22" name="Rectangle 6"/>
            <p:cNvSpPr>
              <a:spLocks noChangeArrowheads="1"/>
            </p:cNvSpPr>
            <p:nvPr/>
          </p:nvSpPr>
          <p:spPr bwMode="auto">
            <a:xfrm>
              <a:off x="938" y="1158"/>
              <a:ext cx="1371" cy="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23" name="Rectangle 13"/>
            <p:cNvSpPr>
              <a:spLocks noChangeArrowheads="1"/>
            </p:cNvSpPr>
            <p:nvPr/>
          </p:nvSpPr>
          <p:spPr bwMode="auto">
            <a:xfrm>
              <a:off x="842" y="853"/>
              <a:ext cx="1566" cy="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24" name="Rectangle 23"/>
            <p:cNvSpPr>
              <a:spLocks noChangeArrowheads="1"/>
            </p:cNvSpPr>
            <p:nvPr/>
          </p:nvSpPr>
          <p:spPr bwMode="auto">
            <a:xfrm>
              <a:off x="842" y="565"/>
              <a:ext cx="1566" cy="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25" name="Rectangle 25"/>
            <p:cNvSpPr>
              <a:spLocks noChangeArrowheads="1"/>
            </p:cNvSpPr>
            <p:nvPr/>
          </p:nvSpPr>
          <p:spPr bwMode="auto">
            <a:xfrm>
              <a:off x="913" y="258"/>
              <a:ext cx="600" cy="30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26" name="Rectangle 27"/>
            <p:cNvSpPr>
              <a:spLocks noChangeArrowheads="1"/>
            </p:cNvSpPr>
            <p:nvPr/>
          </p:nvSpPr>
          <p:spPr bwMode="auto">
            <a:xfrm>
              <a:off x="1068" y="602"/>
              <a:ext cx="48" cy="5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27" name="Rectangle 28"/>
            <p:cNvSpPr>
              <a:spLocks noChangeArrowheads="1"/>
            </p:cNvSpPr>
            <p:nvPr/>
          </p:nvSpPr>
          <p:spPr bwMode="auto">
            <a:xfrm>
              <a:off x="2105" y="601"/>
              <a:ext cx="48" cy="5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28" name="Rectangle 32"/>
            <p:cNvSpPr>
              <a:spLocks noChangeArrowheads="1"/>
            </p:cNvSpPr>
            <p:nvPr/>
          </p:nvSpPr>
          <p:spPr bwMode="auto">
            <a:xfrm>
              <a:off x="1943" y="413"/>
              <a:ext cx="576" cy="15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29" name="AutoShape 66"/>
            <p:cNvSpPr>
              <a:spLocks noChangeArrowheads="1"/>
            </p:cNvSpPr>
            <p:nvPr/>
          </p:nvSpPr>
          <p:spPr bwMode="auto">
            <a:xfrm rot="2069147">
              <a:off x="1960" y="2235"/>
              <a:ext cx="57" cy="54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30" name="AutoShape 67"/>
            <p:cNvSpPr>
              <a:spLocks noChangeArrowheads="1"/>
            </p:cNvSpPr>
            <p:nvPr/>
          </p:nvSpPr>
          <p:spPr bwMode="auto">
            <a:xfrm rot="19530853" flipH="1">
              <a:off x="1184" y="2227"/>
              <a:ext cx="57" cy="546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31" name="AutoShape 68"/>
            <p:cNvSpPr>
              <a:spLocks noChangeArrowheads="1"/>
            </p:cNvSpPr>
            <p:nvPr/>
          </p:nvSpPr>
          <p:spPr bwMode="auto">
            <a:xfrm rot="2333069">
              <a:off x="1988" y="3148"/>
              <a:ext cx="60" cy="588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32" name="AutoShape 70"/>
            <p:cNvSpPr>
              <a:spLocks noChangeArrowheads="1"/>
            </p:cNvSpPr>
            <p:nvPr/>
          </p:nvSpPr>
          <p:spPr bwMode="auto">
            <a:xfrm rot="19266931" flipH="1">
              <a:off x="1164" y="3164"/>
              <a:ext cx="60" cy="588"/>
            </a:xfrm>
            <a:prstGeom prst="parallelogram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33" name="Text Box 74"/>
            <p:cNvSpPr txBox="1">
              <a:spLocks noChangeArrowheads="1"/>
            </p:cNvSpPr>
            <p:nvPr/>
          </p:nvSpPr>
          <p:spPr bwMode="auto">
            <a:xfrm>
              <a:off x="681" y="2623"/>
              <a:ext cx="3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60’</a:t>
              </a:r>
            </a:p>
          </p:txBody>
        </p:sp>
        <p:sp>
          <p:nvSpPr>
            <p:cNvPr id="98334" name="Text Box 88"/>
            <p:cNvSpPr txBox="1">
              <a:spLocks noChangeArrowheads="1"/>
            </p:cNvSpPr>
            <p:nvPr/>
          </p:nvSpPr>
          <p:spPr bwMode="auto">
            <a:xfrm>
              <a:off x="742" y="1732"/>
              <a:ext cx="32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20’</a:t>
              </a:r>
            </a:p>
          </p:txBody>
        </p:sp>
        <p:sp>
          <p:nvSpPr>
            <p:cNvPr id="98335" name="Text Box 74"/>
            <p:cNvSpPr txBox="1">
              <a:spLocks noChangeArrowheads="1"/>
            </p:cNvSpPr>
            <p:nvPr/>
          </p:nvSpPr>
          <p:spPr bwMode="auto">
            <a:xfrm>
              <a:off x="548" y="3568"/>
              <a:ext cx="41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 smtClean="0">
                  <a:solidFill>
                    <a:srgbClr val="000000"/>
                  </a:solidFill>
                  <a:latin typeface="Comic Sans MS" pitchFamily="66" charset="0"/>
                </a:rPr>
                <a:t>100’</a:t>
              </a:r>
            </a:p>
          </p:txBody>
        </p:sp>
        <p:sp>
          <p:nvSpPr>
            <p:cNvPr id="98336" name="Rectangle 57"/>
            <p:cNvSpPr>
              <a:spLocks noChangeArrowheads="1"/>
            </p:cNvSpPr>
            <p:nvPr/>
          </p:nvSpPr>
          <p:spPr bwMode="auto">
            <a:xfrm>
              <a:off x="1079" y="1845"/>
              <a:ext cx="1071" cy="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37" name="Rectangle 59"/>
            <p:cNvSpPr>
              <a:spLocks noChangeArrowheads="1"/>
            </p:cNvSpPr>
            <p:nvPr/>
          </p:nvSpPr>
          <p:spPr bwMode="auto">
            <a:xfrm>
              <a:off x="1037" y="2712"/>
              <a:ext cx="1152" cy="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8338" name="Rectangle 61"/>
            <p:cNvSpPr>
              <a:spLocks noChangeArrowheads="1"/>
            </p:cNvSpPr>
            <p:nvPr/>
          </p:nvSpPr>
          <p:spPr bwMode="auto">
            <a:xfrm>
              <a:off x="955" y="3660"/>
              <a:ext cx="1297" cy="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98339" name="Text Box 35"/>
          <p:cNvSpPr txBox="1">
            <a:spLocks noChangeArrowheads="1"/>
          </p:cNvSpPr>
          <p:nvPr/>
        </p:nvSpPr>
        <p:spPr bwMode="auto">
          <a:xfrm>
            <a:off x="2619375" y="98425"/>
            <a:ext cx="18843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b="1" smtClean="0">
                <a:solidFill>
                  <a:srgbClr val="000000"/>
                </a:solidFill>
                <a:latin typeface="Comic Sans MS" pitchFamily="66" charset="0"/>
              </a:rPr>
              <a:t>Spring</a:t>
            </a:r>
          </a:p>
        </p:txBody>
      </p:sp>
      <p:pic>
        <p:nvPicPr>
          <p:cNvPr id="98340" name="Picture 80" descr="copper rockfish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3978275"/>
            <a:ext cx="660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41" name="Picture 37" descr="cabez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6376988"/>
            <a:ext cx="9064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42" name="Picture 38" descr="M sheephe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4003675"/>
            <a:ext cx="725488" cy="3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407" name="Picture 63" descr="gopher rockfi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986213"/>
            <a:ext cx="66198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44" name="Text Box 40"/>
          <p:cNvSpPr txBox="1">
            <a:spLocks noChangeArrowheads="1"/>
          </p:cNvSpPr>
          <p:nvPr/>
        </p:nvSpPr>
        <p:spPr bwMode="auto">
          <a:xfrm>
            <a:off x="7716838" y="27305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45" name="Text Box 41"/>
          <p:cNvSpPr txBox="1">
            <a:spLocks noChangeArrowheads="1"/>
          </p:cNvSpPr>
          <p:nvPr/>
        </p:nvSpPr>
        <p:spPr bwMode="auto">
          <a:xfrm>
            <a:off x="8148638" y="2722563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70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8346" name="Text Box 42"/>
          <p:cNvSpPr txBox="1">
            <a:spLocks noChangeArrowheads="1"/>
          </p:cNvSpPr>
          <p:nvPr/>
        </p:nvSpPr>
        <p:spPr bwMode="auto">
          <a:xfrm>
            <a:off x="8148638" y="4083050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60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8347" name="Text Box 43"/>
          <p:cNvSpPr txBox="1">
            <a:spLocks noChangeArrowheads="1"/>
          </p:cNvSpPr>
          <p:nvPr/>
        </p:nvSpPr>
        <p:spPr bwMode="auto">
          <a:xfrm>
            <a:off x="8148638" y="5575300"/>
            <a:ext cx="99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</a:rPr>
              <a:t>50</a:t>
            </a:r>
            <a:r>
              <a:rPr lang="en-US" sz="2400" b="1" smtClean="0">
                <a:solidFill>
                  <a:srgbClr val="000000"/>
                </a:solidFill>
                <a:latin typeface="Comic Sans MS" pitchFamily="66" charset="0"/>
                <a:cs typeface="Arial" pitchFamily="34" charset="0"/>
              </a:rPr>
              <a:t>° F</a:t>
            </a:r>
          </a:p>
        </p:txBody>
      </p:sp>
      <p:sp>
        <p:nvSpPr>
          <p:cNvPr id="98348" name="Rectangle 44"/>
          <p:cNvSpPr>
            <a:spLocks noChangeArrowheads="1"/>
          </p:cNvSpPr>
          <p:nvPr/>
        </p:nvSpPr>
        <p:spPr bwMode="auto">
          <a:xfrm>
            <a:off x="7854950" y="2638425"/>
            <a:ext cx="225425" cy="3641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49" name="Oval 45"/>
          <p:cNvSpPr>
            <a:spLocks noChangeArrowheads="1"/>
          </p:cNvSpPr>
          <p:nvPr/>
        </p:nvSpPr>
        <p:spPr bwMode="auto">
          <a:xfrm>
            <a:off x="7783513" y="6237288"/>
            <a:ext cx="390525" cy="36036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50" name="Rectangle 46"/>
          <p:cNvSpPr>
            <a:spLocks noChangeArrowheads="1"/>
          </p:cNvSpPr>
          <p:nvPr/>
        </p:nvSpPr>
        <p:spPr bwMode="auto">
          <a:xfrm>
            <a:off x="7856538" y="2641600"/>
            <a:ext cx="222250" cy="976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8351" name="Rectangle 47"/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2417763"/>
            <a:ext cx="4038600" cy="4525962"/>
          </a:xfrm>
        </p:spPr>
        <p:txBody>
          <a:bodyPr/>
          <a:lstStyle/>
          <a:p>
            <a:r>
              <a:rPr lang="en-US" smtClean="0">
                <a:latin typeface="Comic Sans MS" pitchFamily="66" charset="0"/>
              </a:rPr>
              <a:t>Cabezon move deeper</a:t>
            </a:r>
          </a:p>
          <a:p>
            <a:r>
              <a:rPr lang="en-US" smtClean="0">
                <a:latin typeface="Comic Sans MS" pitchFamily="66" charset="0"/>
              </a:rPr>
              <a:t>Sheephead move shallower</a:t>
            </a:r>
          </a:p>
          <a:p>
            <a:r>
              <a:rPr lang="en-US" smtClean="0">
                <a:latin typeface="Comic Sans MS" pitchFamily="66" charset="0"/>
              </a:rPr>
              <a:t>surface waters warm</a:t>
            </a:r>
          </a:p>
          <a:p>
            <a:r>
              <a:rPr lang="en-US" smtClean="0">
                <a:latin typeface="Comic Sans MS" pitchFamily="66" charset="0"/>
              </a:rPr>
              <a:t>Thermocline reforms</a:t>
            </a:r>
          </a:p>
        </p:txBody>
      </p:sp>
    </p:spTree>
    <p:extLst>
      <p:ext uri="{BB962C8B-B14F-4D97-AF65-F5344CB8AC3E}">
        <p14:creationId xmlns:p14="http://schemas.microsoft.com/office/powerpoint/2010/main" val="41561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 descr="Don't look!!! (Color-corrected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0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>
          <a:xfrm>
            <a:off x="514350" y="-1524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Feeding behavior</a:t>
            </a:r>
          </a:p>
        </p:txBody>
      </p:sp>
      <p:pic>
        <p:nvPicPr>
          <p:cNvPr id="110596" name="Picture 4" descr="pH datalogger gu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30833" r="21111" b="25833"/>
          <a:stretch>
            <a:fillRect/>
          </a:stretch>
        </p:blipFill>
        <p:spPr bwMode="auto">
          <a:xfrm>
            <a:off x="4724400" y="914400"/>
            <a:ext cx="41798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11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76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Challenges of studying </a:t>
            </a:r>
            <a:b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marine fish ecology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1265237"/>
            <a:ext cx="4884568" cy="4525963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Comic Sans MS" pitchFamily="66" charset="0"/>
              </a:rPr>
              <a:t>It’s a big environment!</a:t>
            </a:r>
          </a:p>
          <a:p>
            <a:r>
              <a:rPr lang="en-US" sz="2600" dirty="0">
                <a:solidFill>
                  <a:schemeClr val="bg1"/>
                </a:solidFill>
                <a:latin typeface="Comic Sans MS" pitchFamily="66" charset="0"/>
              </a:rPr>
              <a:t>Most </a:t>
            </a:r>
            <a:r>
              <a:rPr lang="en-US" sz="2600" dirty="0" smtClean="0">
                <a:solidFill>
                  <a:schemeClr val="bg1"/>
                </a:solidFill>
                <a:latin typeface="Comic Sans MS" pitchFamily="66" charset="0"/>
              </a:rPr>
              <a:t>fish don’t </a:t>
            </a:r>
            <a:r>
              <a:rPr lang="en-US" sz="2600" dirty="0">
                <a:solidFill>
                  <a:schemeClr val="bg1"/>
                </a:solidFill>
                <a:latin typeface="Comic Sans MS" pitchFamily="66" charset="0"/>
              </a:rPr>
              <a:t>like to be </a:t>
            </a:r>
            <a:r>
              <a:rPr lang="en-US" sz="2600" dirty="0" smtClean="0">
                <a:solidFill>
                  <a:schemeClr val="bg1"/>
                </a:solidFill>
                <a:latin typeface="Comic Sans MS" pitchFamily="66" charset="0"/>
              </a:rPr>
              <a:t>caught, probed, prodded, tagged, or killed!</a:t>
            </a:r>
            <a:endParaRPr lang="en-US" sz="2600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sz="2600" dirty="0" smtClean="0">
                <a:solidFill>
                  <a:schemeClr val="bg1"/>
                </a:solidFill>
                <a:latin typeface="Comic Sans MS" pitchFamily="66" charset="0"/>
              </a:rPr>
              <a:t>Darn things move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Comic Sans MS" pitchFamily="66" charset="0"/>
              </a:rPr>
              <a:t>Answering the hard questions can be very $$$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Comic Sans MS" pitchFamily="66" charset="0"/>
              </a:rPr>
              <a:t>Technology limitations</a:t>
            </a:r>
          </a:p>
          <a:p>
            <a:endParaRPr lang="en-US" sz="2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30041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09" y="1295400"/>
            <a:ext cx="3589676" cy="285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848061" y="2270181"/>
            <a:ext cx="4191000" cy="3155838"/>
            <a:chOff x="4583906" y="1770965"/>
            <a:chExt cx="4191000" cy="3155838"/>
          </a:xfrm>
        </p:grpSpPr>
        <p:pic>
          <p:nvPicPr>
            <p:cNvPr id="2355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906" y="1770965"/>
              <a:ext cx="4191000" cy="3155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33999" y="1775039"/>
              <a:ext cx="21677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Adult white sharks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Jorgensen et al. 2010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96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Line 44"/>
          <p:cNvSpPr>
            <a:spLocks noChangeShapeType="1"/>
          </p:cNvSpPr>
          <p:nvPr/>
        </p:nvSpPr>
        <p:spPr bwMode="auto">
          <a:xfrm flipH="1">
            <a:off x="1981200" y="3352800"/>
            <a:ext cx="228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1619" name="Line 45"/>
          <p:cNvSpPr>
            <a:spLocks noChangeShapeType="1"/>
          </p:cNvSpPr>
          <p:nvPr/>
        </p:nvSpPr>
        <p:spPr bwMode="auto">
          <a:xfrm>
            <a:off x="4267200" y="33528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1620" name="Line 46"/>
          <p:cNvSpPr>
            <a:spLocks noChangeShapeType="1"/>
          </p:cNvSpPr>
          <p:nvPr/>
        </p:nvSpPr>
        <p:spPr bwMode="auto">
          <a:xfrm flipH="1">
            <a:off x="5715000" y="2895600"/>
            <a:ext cx="533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1621" name="Text Box 47"/>
          <p:cNvSpPr txBox="1">
            <a:spLocks noChangeArrowheads="1"/>
          </p:cNvSpPr>
          <p:nvPr/>
        </p:nvSpPr>
        <p:spPr bwMode="auto">
          <a:xfrm>
            <a:off x="1597025" y="2784475"/>
            <a:ext cx="1225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1% BW</a:t>
            </a:r>
          </a:p>
        </p:txBody>
      </p:sp>
      <p:sp>
        <p:nvSpPr>
          <p:cNvPr id="111622" name="Text Box 48"/>
          <p:cNvSpPr txBox="1">
            <a:spLocks noChangeArrowheads="1"/>
          </p:cNvSpPr>
          <p:nvPr/>
        </p:nvSpPr>
        <p:spPr bwMode="auto">
          <a:xfrm>
            <a:off x="3311525" y="2860675"/>
            <a:ext cx="145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0.3% BW</a:t>
            </a:r>
          </a:p>
        </p:txBody>
      </p:sp>
      <p:sp>
        <p:nvSpPr>
          <p:cNvPr id="111623" name="Text Box 49"/>
          <p:cNvSpPr txBox="1">
            <a:spLocks noChangeArrowheads="1"/>
          </p:cNvSpPr>
          <p:nvPr/>
        </p:nvSpPr>
        <p:spPr bwMode="auto">
          <a:xfrm>
            <a:off x="5711825" y="2403475"/>
            <a:ext cx="1225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2% BW</a:t>
            </a:r>
          </a:p>
        </p:txBody>
      </p:sp>
      <p:graphicFrame>
        <p:nvGraphicFramePr>
          <p:cNvPr id="111624" name="Object 50"/>
          <p:cNvGraphicFramePr>
            <a:graphicFrameLocks noChangeAspect="1"/>
          </p:cNvGraphicFramePr>
          <p:nvPr/>
        </p:nvGraphicFramePr>
        <p:xfrm>
          <a:off x="38100" y="0"/>
          <a:ext cx="91059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6" name="Chart" r:id="rId3" imgW="9106281" imgH="5420106" progId="Excel.Chart.8">
                  <p:embed/>
                </p:oleObj>
              </mc:Choice>
              <mc:Fallback>
                <p:oleObj name="Chart" r:id="rId3" imgW="9106281" imgH="542010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0"/>
                        <a:ext cx="91059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5" name="Text Box 51"/>
          <p:cNvSpPr txBox="1">
            <a:spLocks noChangeArrowheads="1"/>
          </p:cNvSpPr>
          <p:nvPr/>
        </p:nvSpPr>
        <p:spPr bwMode="auto">
          <a:xfrm>
            <a:off x="1524000" y="838200"/>
            <a:ext cx="438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/>
            <a:r>
              <a:rPr lang="en-US" sz="2400" b="1" smtClean="0">
                <a:solidFill>
                  <a:srgbClr val="000000"/>
                </a:solidFill>
              </a:rPr>
              <a:t>Leo 1, TL= 145cm, m= 16.3kg</a:t>
            </a:r>
          </a:p>
        </p:txBody>
      </p:sp>
      <p:sp>
        <p:nvSpPr>
          <p:cNvPr id="111626" name="Line 52"/>
          <p:cNvSpPr>
            <a:spLocks noChangeShapeType="1"/>
          </p:cNvSpPr>
          <p:nvPr/>
        </p:nvSpPr>
        <p:spPr bwMode="auto">
          <a:xfrm>
            <a:off x="1524000" y="3581400"/>
            <a:ext cx="457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1627" name="Line 53"/>
          <p:cNvSpPr>
            <a:spLocks noChangeShapeType="1"/>
          </p:cNvSpPr>
          <p:nvPr/>
        </p:nvSpPr>
        <p:spPr bwMode="auto">
          <a:xfrm>
            <a:off x="4114800" y="3276600"/>
            <a:ext cx="457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1628" name="Line 54"/>
          <p:cNvSpPr>
            <a:spLocks noChangeShapeType="1"/>
          </p:cNvSpPr>
          <p:nvPr/>
        </p:nvSpPr>
        <p:spPr bwMode="auto">
          <a:xfrm>
            <a:off x="5105400" y="2895600"/>
            <a:ext cx="457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1629" name="Text Box 55"/>
          <p:cNvSpPr txBox="1">
            <a:spLocks noChangeArrowheads="1"/>
          </p:cNvSpPr>
          <p:nvPr/>
        </p:nvSpPr>
        <p:spPr bwMode="auto">
          <a:xfrm>
            <a:off x="1006475" y="2870200"/>
            <a:ext cx="130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/>
            <a:r>
              <a:rPr lang="en-US" sz="2400" b="1" smtClean="0">
                <a:solidFill>
                  <a:srgbClr val="000000"/>
                </a:solidFill>
              </a:rPr>
              <a:t>1 % BW</a:t>
            </a:r>
          </a:p>
        </p:txBody>
      </p:sp>
      <p:sp>
        <p:nvSpPr>
          <p:cNvPr id="111630" name="Text Box 57"/>
          <p:cNvSpPr txBox="1">
            <a:spLocks noChangeArrowheads="1"/>
          </p:cNvSpPr>
          <p:nvPr/>
        </p:nvSpPr>
        <p:spPr bwMode="auto">
          <a:xfrm>
            <a:off x="2933700" y="2565400"/>
            <a:ext cx="155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/>
            <a:r>
              <a:rPr lang="en-US" sz="2400" b="1" smtClean="0">
                <a:solidFill>
                  <a:srgbClr val="000000"/>
                </a:solidFill>
              </a:rPr>
              <a:t>0.3 % BW</a:t>
            </a:r>
          </a:p>
        </p:txBody>
      </p:sp>
      <p:sp>
        <p:nvSpPr>
          <p:cNvPr id="111631" name="Text Box 58"/>
          <p:cNvSpPr txBox="1">
            <a:spLocks noChangeArrowheads="1"/>
          </p:cNvSpPr>
          <p:nvPr/>
        </p:nvSpPr>
        <p:spPr bwMode="auto">
          <a:xfrm>
            <a:off x="4800600" y="2286000"/>
            <a:ext cx="155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/>
            <a:r>
              <a:rPr lang="en-US" sz="2400" b="1" smtClean="0">
                <a:solidFill>
                  <a:srgbClr val="000000"/>
                </a:solidFill>
              </a:rPr>
              <a:t>2.1 % BW</a:t>
            </a:r>
          </a:p>
        </p:txBody>
      </p:sp>
      <p:sp>
        <p:nvSpPr>
          <p:cNvPr id="111632" name="Text Box 16"/>
          <p:cNvSpPr txBox="1">
            <a:spLocks noChangeArrowheads="1"/>
          </p:cNvSpPr>
          <p:nvPr/>
        </p:nvSpPr>
        <p:spPr bwMode="auto">
          <a:xfrm>
            <a:off x="5851525" y="6289675"/>
            <a:ext cx="31448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Papastamatiou &amp; Lowe 2004</a:t>
            </a:r>
          </a:p>
        </p:txBody>
      </p:sp>
    </p:spTree>
    <p:extLst>
      <p:ext uri="{BB962C8B-B14F-4D97-AF65-F5344CB8AC3E}">
        <p14:creationId xmlns:p14="http://schemas.microsoft.com/office/powerpoint/2010/main" val="198326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3" descr="BT wrangli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5334000" cy="7112000"/>
          </a:xfrm>
          <a:noFill/>
        </p:spPr>
      </p:pic>
      <p:pic>
        <p:nvPicPr>
          <p:cNvPr id="112643" name="Picture 4" descr="Yannis and crew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429000"/>
          </a:xfrm>
          <a:noFill/>
        </p:spPr>
      </p:pic>
    </p:spTree>
    <p:extLst>
      <p:ext uri="{BB962C8B-B14F-4D97-AF65-F5344CB8AC3E}">
        <p14:creationId xmlns:p14="http://schemas.microsoft.com/office/powerpoint/2010/main" val="80964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pH transmitt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Line 5"/>
          <p:cNvSpPr>
            <a:spLocks noChangeShapeType="1"/>
          </p:cNvSpPr>
          <p:nvPr/>
        </p:nvSpPr>
        <p:spPr bwMode="auto">
          <a:xfrm>
            <a:off x="1905000" y="5029200"/>
            <a:ext cx="51562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3668" name="Text Box 6"/>
          <p:cNvSpPr txBox="1">
            <a:spLocks noChangeArrowheads="1"/>
          </p:cNvSpPr>
          <p:nvPr/>
        </p:nvSpPr>
        <p:spPr bwMode="auto">
          <a:xfrm>
            <a:off x="3886200" y="52578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/>
            <a:r>
              <a:rPr lang="en-US" sz="2400" b="1" smtClean="0">
                <a:solidFill>
                  <a:srgbClr val="FF0000"/>
                </a:solidFill>
              </a:rPr>
              <a:t>10 cm</a:t>
            </a:r>
          </a:p>
        </p:txBody>
      </p:sp>
      <p:sp>
        <p:nvSpPr>
          <p:cNvPr id="113669" name="Text Box 7"/>
          <p:cNvSpPr txBox="1">
            <a:spLocks noChangeArrowheads="1"/>
          </p:cNvSpPr>
          <p:nvPr/>
        </p:nvSpPr>
        <p:spPr bwMode="auto">
          <a:xfrm>
            <a:off x="609600" y="4241800"/>
            <a:ext cx="1468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/>
            <a:r>
              <a:rPr lang="en-US" sz="2000" b="1" smtClean="0">
                <a:solidFill>
                  <a:srgbClr val="FF0000"/>
                </a:solidFill>
              </a:rPr>
              <a:t>Transducer</a:t>
            </a:r>
          </a:p>
        </p:txBody>
      </p:sp>
      <p:sp>
        <p:nvSpPr>
          <p:cNvPr id="113670" name="Text Box 8"/>
          <p:cNvSpPr txBox="1">
            <a:spLocks noChangeArrowheads="1"/>
          </p:cNvSpPr>
          <p:nvPr/>
        </p:nvSpPr>
        <p:spPr bwMode="auto">
          <a:xfrm>
            <a:off x="7315200" y="4191000"/>
            <a:ext cx="1624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/>
            <a:r>
              <a:rPr lang="en-US" sz="2000" b="1" smtClean="0">
                <a:solidFill>
                  <a:srgbClr val="FF0000"/>
                </a:solidFill>
              </a:rPr>
              <a:t>pH electrode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52400"/>
            <a:ext cx="8102600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4000" b="1" dirty="0">
                <a:solidFill>
                  <a:srgbClr val="000000"/>
                </a:solidFill>
                <a:latin typeface="Comic Sans MS" pitchFamily="66" charset="0"/>
              </a:rPr>
              <a:t>pH sensing acoustic transmitter</a:t>
            </a:r>
          </a:p>
          <a:p>
            <a:pPr algn="ctr" eaLnBrk="0" hangingPunct="0">
              <a:defRPr/>
            </a:pPr>
            <a:r>
              <a:rPr lang="en-US" sz="4000" b="1" dirty="0">
                <a:solidFill>
                  <a:srgbClr val="000000"/>
                </a:solidFill>
                <a:latin typeface="Comic Sans MS" pitchFamily="66" charset="0"/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23195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ChangeArrowheads="1"/>
          </p:cNvSpPr>
          <p:nvPr/>
        </p:nvSpPr>
        <p:spPr bwMode="auto">
          <a:xfrm>
            <a:off x="-381000" y="609600"/>
            <a:ext cx="5562600" cy="6477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4691" name="TextBox 2"/>
          <p:cNvSpPr txBox="1">
            <a:spLocks noChangeArrowheads="1"/>
          </p:cNvSpPr>
          <p:nvPr/>
        </p:nvSpPr>
        <p:spPr bwMode="auto">
          <a:xfrm>
            <a:off x="1933575" y="-76200"/>
            <a:ext cx="5502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hangingPunct="0"/>
            <a:r>
              <a:rPr lang="en-US" sz="4400" smtClean="0">
                <a:solidFill>
                  <a:srgbClr val="FF0000"/>
                </a:solidFill>
                <a:latin typeface="Comic Sans MS" pitchFamily="66" charset="0"/>
              </a:rPr>
              <a:t>Blacktip reef sharks</a:t>
            </a:r>
          </a:p>
        </p:txBody>
      </p:sp>
      <p:pic>
        <p:nvPicPr>
          <p:cNvPr id="1146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"/>
          <a:stretch>
            <a:fillRect/>
          </a:stretch>
        </p:blipFill>
        <p:spPr bwMode="auto">
          <a:xfrm>
            <a:off x="0" y="609600"/>
            <a:ext cx="51054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4"/>
          <a:stretch>
            <a:fillRect/>
          </a:stretch>
        </p:blipFill>
        <p:spPr bwMode="auto">
          <a:xfrm>
            <a:off x="0" y="3429000"/>
            <a:ext cx="51054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57800" y="990600"/>
            <a:ext cx="3886200" cy="4525963"/>
          </a:xfrm>
        </p:spPr>
        <p:txBody>
          <a:bodyPr/>
          <a:lstStyle/>
          <a:p>
            <a:r>
              <a:rPr lang="en-US" sz="2800" smtClean="0">
                <a:solidFill>
                  <a:schemeClr val="bg1"/>
                </a:solidFill>
                <a:latin typeface="Comic Sans MS" pitchFamily="66" charset="0"/>
              </a:rPr>
              <a:t>Distinct indications of feeding events and meal sizes</a:t>
            </a:r>
          </a:p>
          <a:p>
            <a:r>
              <a:rPr lang="en-US" sz="2800" smtClean="0">
                <a:solidFill>
                  <a:schemeClr val="bg1"/>
                </a:solidFill>
                <a:latin typeface="Comic Sans MS" pitchFamily="66" charset="0"/>
              </a:rPr>
              <a:t>Limitations: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  <a:latin typeface="Comic Sans MS" pitchFamily="66" charset="0"/>
              </a:rPr>
              <a:t>14 d of electrolyte</a:t>
            </a:r>
          </a:p>
          <a:p>
            <a:pPr lvl="1"/>
            <a:r>
              <a:rPr lang="en-US" sz="2400" smtClean="0">
                <a:solidFill>
                  <a:schemeClr val="bg1"/>
                </a:solidFill>
                <a:latin typeface="Comic Sans MS" pitchFamily="66" charset="0"/>
              </a:rPr>
              <a:t>Some shark may regurgitate earlier</a:t>
            </a: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990600" y="63246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5602288" y="6365875"/>
            <a:ext cx="2936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mtClean="0">
                <a:solidFill>
                  <a:srgbClr val="FFFFFF"/>
                </a:solidFill>
                <a:latin typeface="Comic Sans MS" pitchFamily="66" charset="0"/>
              </a:rPr>
              <a:t>Papastamatiou et al. 2007</a:t>
            </a:r>
          </a:p>
        </p:txBody>
      </p:sp>
    </p:spTree>
    <p:extLst>
      <p:ext uri="{BB962C8B-B14F-4D97-AF65-F5344CB8AC3E}">
        <p14:creationId xmlns:p14="http://schemas.microsoft.com/office/powerpoint/2010/main" val="175846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1828800" y="6283325"/>
            <a:ext cx="5113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Comic Sans MS" pitchFamily="66" charset="0"/>
              </a:rPr>
              <a:t>Baby white sharks jumping for joy off Malibu!</a:t>
            </a:r>
          </a:p>
        </p:txBody>
      </p:sp>
    </p:spTree>
    <p:extLst>
      <p:ext uri="{BB962C8B-B14F-4D97-AF65-F5344CB8AC3E}">
        <p14:creationId xmlns:p14="http://schemas.microsoft.com/office/powerpoint/2010/main" val="5299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275"/>
            <a:ext cx="9178925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itle 2"/>
          <p:cNvSpPr>
            <a:spLocks noGrp="1"/>
          </p:cNvSpPr>
          <p:nvPr>
            <p:ph type="title"/>
          </p:nvPr>
        </p:nvSpPr>
        <p:spPr>
          <a:xfrm>
            <a:off x="747713" y="-134938"/>
            <a:ext cx="7772400" cy="1143001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Comic Sans MS" pitchFamily="66" charset="0"/>
              </a:rPr>
              <a:t>White shark nursery</a:t>
            </a:r>
          </a:p>
        </p:txBody>
      </p:sp>
      <p:grpSp>
        <p:nvGrpSpPr>
          <p:cNvPr id="37892" name="Group 3"/>
          <p:cNvGrpSpPr>
            <a:grpSpLocks/>
          </p:cNvGrpSpPr>
          <p:nvPr/>
        </p:nvGrpSpPr>
        <p:grpSpPr bwMode="auto">
          <a:xfrm>
            <a:off x="3292475" y="1296988"/>
            <a:ext cx="922338" cy="1101725"/>
            <a:chOff x="3292727" y="1297084"/>
            <a:chExt cx="921407" cy="1101444"/>
          </a:xfrm>
        </p:grpSpPr>
        <p:pic>
          <p:nvPicPr>
            <p:cNvPr id="3789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727" y="1538548"/>
              <a:ext cx="921407" cy="859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90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688" y="1297084"/>
              <a:ext cx="763483" cy="663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7893" name="Group 9"/>
          <p:cNvGrpSpPr>
            <a:grpSpLocks/>
          </p:cNvGrpSpPr>
          <p:nvPr/>
        </p:nvGrpSpPr>
        <p:grpSpPr bwMode="auto">
          <a:xfrm>
            <a:off x="6397625" y="2533650"/>
            <a:ext cx="922338" cy="1101725"/>
            <a:chOff x="3292727" y="1297084"/>
            <a:chExt cx="921407" cy="1101444"/>
          </a:xfrm>
        </p:grpSpPr>
        <p:pic>
          <p:nvPicPr>
            <p:cNvPr id="3789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727" y="1538548"/>
              <a:ext cx="921407" cy="859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688" y="1297084"/>
              <a:ext cx="763483" cy="663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7894" name="Group 12"/>
          <p:cNvGrpSpPr>
            <a:grpSpLocks/>
          </p:cNvGrpSpPr>
          <p:nvPr/>
        </p:nvGrpSpPr>
        <p:grpSpPr bwMode="auto">
          <a:xfrm>
            <a:off x="5295900" y="1847850"/>
            <a:ext cx="920750" cy="1101725"/>
            <a:chOff x="3292727" y="1297084"/>
            <a:chExt cx="921407" cy="1101444"/>
          </a:xfrm>
        </p:grpSpPr>
        <p:pic>
          <p:nvPicPr>
            <p:cNvPr id="3789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727" y="1538548"/>
              <a:ext cx="921407" cy="859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688" y="1297084"/>
              <a:ext cx="763483" cy="663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65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White Shark 2010 (2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525" y="228600"/>
            <a:ext cx="945832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5930900" y="1752600"/>
            <a:ext cx="279400" cy="279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3352800" y="2794000"/>
            <a:ext cx="279400" cy="279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3835400" y="3886200"/>
            <a:ext cx="279400" cy="279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616" name="Oval 8"/>
          <p:cNvSpPr>
            <a:spLocks noChangeArrowheads="1"/>
          </p:cNvSpPr>
          <p:nvPr/>
        </p:nvSpPr>
        <p:spPr bwMode="auto">
          <a:xfrm>
            <a:off x="3111500" y="4737100"/>
            <a:ext cx="279400" cy="279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8617" name="Oval 9"/>
          <p:cNvSpPr>
            <a:spLocks noChangeArrowheads="1"/>
          </p:cNvSpPr>
          <p:nvPr/>
        </p:nvSpPr>
        <p:spPr bwMode="auto">
          <a:xfrm>
            <a:off x="1727200" y="4140200"/>
            <a:ext cx="279400" cy="279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1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3" grpId="0" animBg="1"/>
      <p:bldP spid="68614" grpId="0" animBg="1"/>
      <p:bldP spid="68615" grpId="0" animBg="1"/>
      <p:bldP spid="68616" grpId="0" animBg="1"/>
      <p:bldP spid="686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IMG_1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88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White Shark 2010 (17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0144125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6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White Shark 2010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7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5400" dirty="0" smtClean="0">
                <a:solidFill>
                  <a:srgbClr val="FFFF00"/>
                </a:solidFill>
                <a:latin typeface="Comic Sans MS" pitchFamily="66" charset="0"/>
              </a:rPr>
              <a:t>Whole new tool box!</a:t>
            </a:r>
          </a:p>
        </p:txBody>
      </p:sp>
      <p:sp>
        <p:nvSpPr>
          <p:cNvPr id="88072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0" y="1066800"/>
            <a:ext cx="4953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Telemetry tools: acoustic, radio, satellite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Wide variety of sensors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GPS technology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GIS – powerful spatial visualization and analysis tool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Better oceanographic data (SST, high res. mapping, </a:t>
            </a:r>
            <a:r>
              <a:rPr lang="en-US" sz="2800" dirty="0" err="1" smtClean="0">
                <a:solidFill>
                  <a:schemeClr val="bg1"/>
                </a:solidFill>
                <a:latin typeface="Comic Sans MS" pitchFamily="66" charset="0"/>
              </a:rPr>
              <a:t>Chl</a:t>
            </a: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, current, </a:t>
            </a:r>
            <a:r>
              <a:rPr lang="en-US" sz="2800" dirty="0" err="1" smtClean="0">
                <a:solidFill>
                  <a:schemeClr val="bg1"/>
                </a:solidFill>
                <a:latin typeface="Comic Sans MS" pitchFamily="66" charset="0"/>
              </a:rPr>
              <a:t>etc</a:t>
            </a: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Better </a:t>
            </a: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models</a:t>
            </a:r>
            <a:endParaRPr lang="en-US" sz="28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8070" name="Picture 6" descr="tool-box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0386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4" name="Picture 10" descr="Get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7"/>
          <a:stretch>
            <a:fillRect/>
          </a:stretch>
        </p:blipFill>
        <p:spPr bwMode="auto">
          <a:xfrm rot="908070">
            <a:off x="2819400" y="1477963"/>
            <a:ext cx="446088" cy="21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568" y1="83411" x2="76093" y2="78621"/>
                        <a14:foregroundMark x1="74563" y1="77921" x2="67395" y2="76577"/>
                        <a14:foregroundMark x1="74563" y1="79322" x2="74563" y2="79322"/>
                        <a14:foregroundMark x1="77622" y1="79322" x2="77622" y2="79322"/>
                        <a14:foregroundMark x1="77622" y1="79322" x2="77622" y2="79322"/>
                        <a14:foregroundMark x1="78147" y1="79322" x2="78147" y2="79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12487">
            <a:off x="688249" y="1123096"/>
            <a:ext cx="2127903" cy="1592207"/>
          </a:xfrm>
          <a:prstGeom prst="rect">
            <a:avLst/>
          </a:prstGeom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1961">
            <a:off x="758345" y="1940102"/>
            <a:ext cx="710303" cy="85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8622">
            <a:off x="2003607" y="937208"/>
            <a:ext cx="1529557" cy="152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05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IMG_11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9938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 descr="IMG_11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0"/>
            <a:ext cx="5765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3181350" y="4567238"/>
            <a:ext cx="323850" cy="35401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3013" name="Picture 9" descr="blk_popup_ta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7338"/>
            <a:ext cx="51371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0" descr="V13 acoustic t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6" r="13614" b="6790"/>
          <a:stretch>
            <a:fillRect/>
          </a:stretch>
        </p:blipFill>
        <p:spPr bwMode="auto">
          <a:xfrm>
            <a:off x="6757988" y="4244975"/>
            <a:ext cx="205898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4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-304800" y="76200"/>
            <a:ext cx="975360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Where do they live?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973388"/>
            <a:ext cx="9144000" cy="3884612"/>
          </a:xfrm>
          <a:prstGeom prst="rect">
            <a:avLst/>
          </a:prstGeom>
          <a:gradFill flip="none" rotWithShape="1">
            <a:gsLst>
              <a:gs pos="32000">
                <a:schemeClr val="accent1">
                  <a:shade val="30000"/>
                  <a:satMod val="115000"/>
                </a:schemeClr>
              </a:gs>
              <a:gs pos="88000">
                <a:schemeClr val="tx2">
                  <a:lumMod val="29000"/>
                  <a:lumOff val="71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42875" y="0"/>
            <a:ext cx="9372600" cy="2973388"/>
          </a:xfrm>
          <a:prstGeom prst="rect">
            <a:avLst/>
          </a:prstGeom>
          <a:gradFill>
            <a:gsLst>
              <a:gs pos="34000">
                <a:schemeClr val="accent1">
                  <a:tint val="66000"/>
                  <a:satMod val="160000"/>
                </a:schemeClr>
              </a:gs>
              <a:gs pos="42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53975"/>
            <a:ext cx="674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038" name="Group 26"/>
          <p:cNvGrpSpPr>
            <a:grpSpLocks/>
          </p:cNvGrpSpPr>
          <p:nvPr/>
        </p:nvGrpSpPr>
        <p:grpSpPr bwMode="auto">
          <a:xfrm>
            <a:off x="3241675" y="2586038"/>
            <a:ext cx="4248150" cy="1957387"/>
            <a:chOff x="3241764" y="2586037"/>
            <a:chExt cx="4248460" cy="1956883"/>
          </a:xfrm>
        </p:grpSpPr>
        <p:pic>
          <p:nvPicPr>
            <p:cNvPr id="4407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41764" y="2586037"/>
              <a:ext cx="4248460" cy="1956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6" name="Group 15"/>
            <p:cNvGrpSpPr/>
            <p:nvPr/>
          </p:nvGrpSpPr>
          <p:grpSpPr>
            <a:xfrm>
              <a:off x="5029200" y="2586037"/>
              <a:ext cx="228600" cy="228600"/>
              <a:chOff x="5486400" y="2209800"/>
              <a:chExt cx="228600" cy="22860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1" name="Oval 10"/>
              <p:cNvSpPr/>
              <p:nvPr/>
            </p:nvSpPr>
            <p:spPr>
              <a:xfrm>
                <a:off x="5486400" y="2362200"/>
                <a:ext cx="1524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V="1">
                <a:off x="5562600" y="2209800"/>
                <a:ext cx="152400" cy="15240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081" name="Group 25"/>
            <p:cNvGrpSpPr>
              <a:grpSpLocks/>
            </p:cNvGrpSpPr>
            <p:nvPr/>
          </p:nvGrpSpPr>
          <p:grpSpPr bwMode="auto">
            <a:xfrm flipH="1">
              <a:off x="5005387" y="3067050"/>
              <a:ext cx="776285" cy="80963"/>
              <a:chOff x="3676652" y="2362200"/>
              <a:chExt cx="776285" cy="80963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904991" y="2362075"/>
                <a:ext cx="152411" cy="76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033587" y="2382708"/>
                <a:ext cx="228617" cy="4602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2" name="Straight Connector 21"/>
              <p:cNvCxnSpPr>
                <a:endCxn id="19" idx="2"/>
              </p:cNvCxnSpPr>
              <p:nvPr/>
            </p:nvCxnSpPr>
            <p:spPr>
              <a:xfrm>
                <a:off x="3676374" y="2400165"/>
                <a:ext cx="22861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reeform 24"/>
              <p:cNvSpPr/>
              <p:nvPr/>
            </p:nvSpPr>
            <p:spPr>
              <a:xfrm>
                <a:off x="4262204" y="2404927"/>
                <a:ext cx="190514" cy="38090"/>
              </a:xfrm>
              <a:custGeom>
                <a:avLst/>
                <a:gdLst>
                  <a:gd name="connsiteX0" fmla="*/ 0 w 190500"/>
                  <a:gd name="connsiteY0" fmla="*/ 0 h 38100"/>
                  <a:gd name="connsiteX1" fmla="*/ 80963 w 190500"/>
                  <a:gd name="connsiteY1" fmla="*/ 14288 h 38100"/>
                  <a:gd name="connsiteX2" fmla="*/ 190500 w 190500"/>
                  <a:gd name="connsiteY2" fmla="*/ 38100 h 38100"/>
                  <a:gd name="connsiteX3" fmla="*/ 190500 w 190500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38100">
                    <a:moveTo>
                      <a:pt x="0" y="0"/>
                    </a:moveTo>
                    <a:cubicBezTo>
                      <a:pt x="24606" y="3969"/>
                      <a:pt x="49213" y="7938"/>
                      <a:pt x="80963" y="14288"/>
                    </a:cubicBezTo>
                    <a:cubicBezTo>
                      <a:pt x="112713" y="20638"/>
                      <a:pt x="190500" y="38100"/>
                      <a:pt x="190500" y="38100"/>
                    </a:cubicBezTo>
                    <a:lnTo>
                      <a:pt x="190500" y="38100"/>
                    </a:lnTo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44039" name="Picture 13" descr="Sound Waves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-1397000"/>
            <a:ext cx="16573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5" descr="Sound Waves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-1244600"/>
            <a:ext cx="16573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7" descr="Sound Waves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-1244600"/>
            <a:ext cx="16573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rc 30"/>
          <p:cNvSpPr/>
          <p:nvPr/>
        </p:nvSpPr>
        <p:spPr>
          <a:xfrm>
            <a:off x="4854575" y="2386013"/>
            <a:ext cx="620713" cy="512762"/>
          </a:xfrm>
          <a:prstGeom prst="arc">
            <a:avLst>
              <a:gd name="adj1" fmla="val 10886204"/>
              <a:gd name="adj2" fmla="val 0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Arc 50"/>
          <p:cNvSpPr/>
          <p:nvPr/>
        </p:nvSpPr>
        <p:spPr>
          <a:xfrm>
            <a:off x="4697413" y="2251075"/>
            <a:ext cx="928687" cy="747713"/>
          </a:xfrm>
          <a:prstGeom prst="arc">
            <a:avLst>
              <a:gd name="adj1" fmla="val 9049550"/>
              <a:gd name="adj2" fmla="val 2178294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Arc 51"/>
          <p:cNvSpPr/>
          <p:nvPr/>
        </p:nvSpPr>
        <p:spPr>
          <a:xfrm>
            <a:off x="4549775" y="2095500"/>
            <a:ext cx="1238250" cy="1082675"/>
          </a:xfrm>
          <a:prstGeom prst="arc">
            <a:avLst>
              <a:gd name="adj1" fmla="val 9558348"/>
              <a:gd name="adj2" fmla="val 1866062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Arc 52"/>
          <p:cNvSpPr/>
          <p:nvPr/>
        </p:nvSpPr>
        <p:spPr>
          <a:xfrm>
            <a:off x="4337050" y="1873250"/>
            <a:ext cx="1673225" cy="1527175"/>
          </a:xfrm>
          <a:prstGeom prst="arc">
            <a:avLst>
              <a:gd name="adj1" fmla="val 9682815"/>
              <a:gd name="adj2" fmla="val 977646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Arc 53"/>
          <p:cNvSpPr/>
          <p:nvPr/>
        </p:nvSpPr>
        <p:spPr>
          <a:xfrm>
            <a:off x="4048125" y="1577975"/>
            <a:ext cx="2208213" cy="2135188"/>
          </a:xfrm>
          <a:prstGeom prst="arc">
            <a:avLst>
              <a:gd name="adj1" fmla="val 10157066"/>
              <a:gd name="adj2" fmla="val 914074"/>
            </a:avLst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Arc 54"/>
          <p:cNvSpPr/>
          <p:nvPr/>
        </p:nvSpPr>
        <p:spPr>
          <a:xfrm>
            <a:off x="3749675" y="1317625"/>
            <a:ext cx="2874963" cy="2136775"/>
          </a:xfrm>
          <a:prstGeom prst="arc">
            <a:avLst>
              <a:gd name="adj1" fmla="val 9575311"/>
              <a:gd name="adj2" fmla="val 1169435"/>
            </a:avLst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Arc 55"/>
          <p:cNvSpPr/>
          <p:nvPr/>
        </p:nvSpPr>
        <p:spPr>
          <a:xfrm>
            <a:off x="3336925" y="904875"/>
            <a:ext cx="3697288" cy="2320925"/>
          </a:xfrm>
          <a:prstGeom prst="arc">
            <a:avLst>
              <a:gd name="adj1" fmla="val 9575311"/>
              <a:gd name="adj2" fmla="val 1169435"/>
            </a:avLst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440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26173" flipH="1">
            <a:off x="1971675" y="222250"/>
            <a:ext cx="6746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Flowchart: Terminator 31"/>
          <p:cNvSpPr/>
          <p:nvPr/>
        </p:nvSpPr>
        <p:spPr>
          <a:xfrm>
            <a:off x="4929188" y="3665538"/>
            <a:ext cx="244475" cy="47625"/>
          </a:xfrm>
          <a:prstGeom prst="flowChartTerminator">
            <a:avLst/>
          </a:prstGeom>
          <a:gradFill flip="none" rotWithShape="1">
            <a:gsLst>
              <a:gs pos="1000">
                <a:schemeClr val="tx1">
                  <a:lumMod val="95000"/>
                  <a:lumOff val="5000"/>
                </a:schemeClr>
              </a:gs>
              <a:gs pos="9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4051" name="Group 58"/>
          <p:cNvGrpSpPr>
            <a:grpSpLocks/>
          </p:cNvGrpSpPr>
          <p:nvPr/>
        </p:nvGrpSpPr>
        <p:grpSpPr bwMode="auto">
          <a:xfrm>
            <a:off x="177800" y="3665538"/>
            <a:ext cx="858838" cy="3151187"/>
            <a:chOff x="6958012" y="609600"/>
            <a:chExt cx="1652588" cy="5943600"/>
          </a:xfrm>
        </p:grpSpPr>
        <p:sp>
          <p:nvSpPr>
            <p:cNvPr id="60" name="Donut 59"/>
            <p:cNvSpPr/>
            <p:nvPr/>
          </p:nvSpPr>
          <p:spPr>
            <a:xfrm>
              <a:off x="7620881" y="5942371"/>
              <a:ext cx="229101" cy="230559"/>
            </a:xfrm>
            <a:prstGeom prst="donut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61" name="Straight Connector 60"/>
            <p:cNvCxnSpPr>
              <a:stCxn id="60" idx="4"/>
            </p:cNvCxnSpPr>
            <p:nvPr/>
          </p:nvCxnSpPr>
          <p:spPr>
            <a:xfrm rot="5400000">
              <a:off x="7525440" y="6344737"/>
              <a:ext cx="380270" cy="3665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endCxn id="60" idx="0"/>
            </p:cNvCxnSpPr>
            <p:nvPr/>
          </p:nvCxnSpPr>
          <p:spPr>
            <a:xfrm rot="16200000" flipH="1">
              <a:off x="5201896" y="3410365"/>
              <a:ext cx="5027357" cy="3665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07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60"/>
            <a:stretch>
              <a:fillRect/>
            </a:stretch>
          </p:blipFill>
          <p:spPr bwMode="auto">
            <a:xfrm>
              <a:off x="6958012" y="609600"/>
              <a:ext cx="1652588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" name="Arc 63"/>
          <p:cNvSpPr/>
          <p:nvPr/>
        </p:nvSpPr>
        <p:spPr>
          <a:xfrm flipV="1">
            <a:off x="4738688" y="3598863"/>
            <a:ext cx="620712" cy="511175"/>
          </a:xfrm>
          <a:prstGeom prst="arc">
            <a:avLst>
              <a:gd name="adj1" fmla="val 10886204"/>
              <a:gd name="adj2" fmla="val 0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5" name="Arc 64"/>
          <p:cNvSpPr/>
          <p:nvPr/>
        </p:nvSpPr>
        <p:spPr>
          <a:xfrm flipV="1">
            <a:off x="4583113" y="3462338"/>
            <a:ext cx="927100" cy="747712"/>
          </a:xfrm>
          <a:prstGeom prst="arc">
            <a:avLst>
              <a:gd name="adj1" fmla="val 9049550"/>
              <a:gd name="adj2" fmla="val 2178294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6" name="Arc 65"/>
          <p:cNvSpPr/>
          <p:nvPr/>
        </p:nvSpPr>
        <p:spPr>
          <a:xfrm flipV="1">
            <a:off x="4435475" y="3306763"/>
            <a:ext cx="1236663" cy="1082675"/>
          </a:xfrm>
          <a:prstGeom prst="arc">
            <a:avLst>
              <a:gd name="adj1" fmla="val 9558348"/>
              <a:gd name="adj2" fmla="val 1866062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7" name="Arc 66"/>
          <p:cNvSpPr/>
          <p:nvPr/>
        </p:nvSpPr>
        <p:spPr>
          <a:xfrm flipV="1">
            <a:off x="4222750" y="3084513"/>
            <a:ext cx="1673225" cy="1528762"/>
          </a:xfrm>
          <a:prstGeom prst="arc">
            <a:avLst>
              <a:gd name="adj1" fmla="val 9682815"/>
              <a:gd name="adj2" fmla="val 977646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8" name="Arc 67"/>
          <p:cNvSpPr/>
          <p:nvPr/>
        </p:nvSpPr>
        <p:spPr>
          <a:xfrm flipV="1">
            <a:off x="3932238" y="2789238"/>
            <a:ext cx="2208212" cy="2135187"/>
          </a:xfrm>
          <a:prstGeom prst="arc">
            <a:avLst>
              <a:gd name="adj1" fmla="val 10157066"/>
              <a:gd name="adj2" fmla="val 914074"/>
            </a:avLst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8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13" descr="Pier receiver map (all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388"/>
            <a:ext cx="9144000" cy="591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6" descr="IMG_00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228600"/>
            <a:ext cx="2417762" cy="32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2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82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313" y="163513"/>
            <a:ext cx="9866313" cy="656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51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juevWhite66880_11050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044575"/>
            <a:ext cx="7521575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539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Satellite transmitter track</a:t>
            </a:r>
          </a:p>
        </p:txBody>
      </p:sp>
    </p:spTree>
    <p:extLst>
      <p:ext uri="{BB962C8B-B14F-4D97-AF65-F5344CB8AC3E}">
        <p14:creationId xmlns:p14="http://schemas.microsoft.com/office/powerpoint/2010/main" val="349605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927" y="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21121714">
            <a:off x="1557779" y="1295400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Warmer water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21714">
            <a:off x="6449263" y="5858921"/>
            <a:ext cx="2005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colder water</a:t>
            </a:r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671450">
            <a:off x="6829977" y="1080610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</a:rPr>
              <a:t>Clearer</a:t>
            </a:r>
            <a:endParaRPr lang="en-US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671450">
            <a:off x="1573127" y="5189994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omic Sans MS" pitchFamily="66" charset="0"/>
              </a:rPr>
              <a:t>murkier</a:t>
            </a:r>
            <a:endParaRPr lang="en-US" sz="2400" dirty="0">
              <a:solidFill>
                <a:srgbClr val="000000">
                  <a:lumMod val="50000"/>
                  <a:lumOff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10015">
            <a:off x="7226189" y="2913977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competitor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0015">
            <a:off x="512628" y="3169588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Comic Sans MS" pitchFamily="66" charset="0"/>
              </a:rPr>
              <a:t>prey</a:t>
            </a:r>
            <a:endParaRPr lang="en-US" sz="2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121714">
            <a:off x="5285784" y="523616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omic Sans MS" pitchFamily="66" charset="0"/>
              </a:rPr>
              <a:t>saltier</a:t>
            </a:r>
            <a:endParaRPr lang="en-US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389880">
            <a:off x="3983017" y="212216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Comic Sans MS" pitchFamily="66" charset="0"/>
              </a:rPr>
              <a:t>less salty</a:t>
            </a:r>
            <a:endParaRPr lang="en-US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096000" y="1480066"/>
            <a:ext cx="1117739" cy="111073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426941" y="3144809"/>
            <a:ext cx="786798" cy="15257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577891" y="647683"/>
            <a:ext cx="686575" cy="178716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590800" y="1658627"/>
            <a:ext cx="2061716" cy="1270387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1358230" y="3429000"/>
            <a:ext cx="2950004" cy="22703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590800" y="4374407"/>
            <a:ext cx="1987092" cy="80193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2" idx="0"/>
          </p:cNvCxnSpPr>
          <p:nvPr/>
        </p:nvCxnSpPr>
        <p:spPr>
          <a:xfrm>
            <a:off x="5533131" y="4647781"/>
            <a:ext cx="171237" cy="59016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08139" y="4647781"/>
            <a:ext cx="778461" cy="112567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915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413" y="1190625"/>
            <a:ext cx="8256587" cy="1901825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bg1"/>
                </a:solidFill>
                <a:ea typeface="ＭＳ Ｐゴシック" pitchFamily="34" charset="-128"/>
              </a:rPr>
              <a:t>AUV Shark Tracking</a:t>
            </a:r>
            <a:br>
              <a:rPr lang="en-US" sz="3200" smtClean="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en-US" sz="1800" smtClean="0">
                <a:solidFill>
                  <a:schemeClr val="bg1"/>
                </a:solidFill>
                <a:ea typeface="ＭＳ Ｐゴシック" pitchFamily="34" charset="-128"/>
              </a:rPr>
              <a:t>Systems Integration, State Estimation, and Autonomous Control</a:t>
            </a:r>
            <a:endParaRPr lang="en-US" sz="3200" smtClean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3810000" y="6234113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Christopher M. Clark (Harvey </a:t>
            </a:r>
            <a:r>
              <a:rPr lang="en-US" sz="2000" dirty="0" err="1" smtClean="0">
                <a:solidFill>
                  <a:srgbClr val="FFFFFF"/>
                </a:solidFill>
              </a:rPr>
              <a:t>Mudd</a:t>
            </a:r>
            <a:r>
              <a:rPr lang="en-US" sz="2000" dirty="0" smtClean="0">
                <a:solidFill>
                  <a:srgbClr val="FFFFFF"/>
                </a:solidFill>
              </a:rPr>
              <a:t> College), Christopher G. Lowe (CSULB)</a:t>
            </a: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850900" y="2235200"/>
            <a:ext cx="7620000" cy="25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356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itle 4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Acoustic telemetry</a:t>
            </a: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762000"/>
            <a:ext cx="8839200" cy="26670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Uses an acoustic signal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Hz to kHz freq. range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Requires a transmitter and receiver/hydrophone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Works best in water (salt &gt; fresh)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Variety of applications (active </a:t>
            </a:r>
            <a:r>
              <a:rPr lang="en-US" sz="2800" dirty="0" err="1" smtClean="0">
                <a:solidFill>
                  <a:schemeClr val="bg1"/>
                </a:solidFill>
                <a:latin typeface="Comic Sans MS" pitchFamily="66" charset="0"/>
              </a:rPr>
              <a:t>vs</a:t>
            </a: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 passive tracking)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038600"/>
            <a:ext cx="9144000" cy="2819400"/>
          </a:xfrm>
          <a:prstGeom prst="rect">
            <a:avLst/>
          </a:prstGeom>
          <a:gradFill flip="none" rotWithShape="1">
            <a:gsLst>
              <a:gs pos="0">
                <a:srgbClr val="0000CC">
                  <a:tint val="66000"/>
                  <a:satMod val="160000"/>
                  <a:lumMod val="72000"/>
                </a:srgbClr>
              </a:gs>
              <a:gs pos="77000">
                <a:srgbClr val="0000CC">
                  <a:tint val="44500"/>
                  <a:satMod val="160000"/>
                  <a:lumMod val="84000"/>
                </a:srgbClr>
              </a:gs>
              <a:gs pos="100000">
                <a:srgbClr val="0000CC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1675" y="4541208"/>
            <a:ext cx="4248150" cy="163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58"/>
          <p:cNvGrpSpPr>
            <a:grpSpLocks/>
          </p:cNvGrpSpPr>
          <p:nvPr/>
        </p:nvGrpSpPr>
        <p:grpSpPr bwMode="auto">
          <a:xfrm>
            <a:off x="177800" y="4191000"/>
            <a:ext cx="858838" cy="2625725"/>
            <a:chOff x="6958012" y="609600"/>
            <a:chExt cx="1652588" cy="5943600"/>
          </a:xfrm>
        </p:grpSpPr>
        <p:sp>
          <p:nvSpPr>
            <p:cNvPr id="18" name="Donut 17"/>
            <p:cNvSpPr/>
            <p:nvPr/>
          </p:nvSpPr>
          <p:spPr>
            <a:xfrm>
              <a:off x="7620881" y="5942371"/>
              <a:ext cx="229101" cy="230559"/>
            </a:xfrm>
            <a:prstGeom prst="donut">
              <a:avLst/>
            </a:prstGeom>
            <a:solidFill>
              <a:sysClr val="windowText" lastClr="000000">
                <a:lumMod val="85000"/>
                <a:lumOff val="15000"/>
              </a:sysClr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>
              <a:stCxn id="18" idx="4"/>
            </p:cNvCxnSpPr>
            <p:nvPr/>
          </p:nvCxnSpPr>
          <p:spPr>
            <a:xfrm rot="5400000">
              <a:off x="7525440" y="6344737"/>
              <a:ext cx="380270" cy="36656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>
              <a:endCxn id="18" idx="0"/>
            </p:cNvCxnSpPr>
            <p:nvPr/>
          </p:nvCxnSpPr>
          <p:spPr>
            <a:xfrm rot="16200000" flipH="1">
              <a:off x="5201896" y="3410365"/>
              <a:ext cx="5027357" cy="36656"/>
            </a:xfrm>
            <a:prstGeom prst="line">
              <a:avLst/>
            </a:prstGeom>
            <a:noFill/>
            <a:ln w="9525" cap="flat" cmpd="sng" algn="ctr">
              <a:solidFill>
                <a:srgbClr val="EEECE1"/>
              </a:solidFill>
              <a:prstDash val="solid"/>
            </a:ln>
            <a:effectLst/>
          </p:spPr>
        </p:cxn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360"/>
            <a:stretch>
              <a:fillRect/>
            </a:stretch>
          </p:blipFill>
          <p:spPr bwMode="auto">
            <a:xfrm>
              <a:off x="6958012" y="609600"/>
              <a:ext cx="1652588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Flowchart: Terminator 22"/>
          <p:cNvSpPr/>
          <p:nvPr/>
        </p:nvSpPr>
        <p:spPr>
          <a:xfrm>
            <a:off x="4929188" y="5453063"/>
            <a:ext cx="244475" cy="47625"/>
          </a:xfrm>
          <a:prstGeom prst="flowChartTerminator">
            <a:avLst/>
          </a:prstGeom>
          <a:gradFill flip="none" rotWithShape="1">
            <a:gsLst>
              <a:gs pos="1000">
                <a:schemeClr val="tx1">
                  <a:lumMod val="95000"/>
                  <a:lumOff val="5000"/>
                </a:schemeClr>
              </a:gs>
              <a:gs pos="94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4738688" y="5386388"/>
            <a:ext cx="620712" cy="511175"/>
          </a:xfrm>
          <a:prstGeom prst="arc">
            <a:avLst>
              <a:gd name="adj1" fmla="val 10886204"/>
              <a:gd name="adj2" fmla="val 0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Arc 24"/>
          <p:cNvSpPr/>
          <p:nvPr/>
        </p:nvSpPr>
        <p:spPr>
          <a:xfrm flipV="1">
            <a:off x="4583113" y="5249863"/>
            <a:ext cx="927100" cy="747712"/>
          </a:xfrm>
          <a:prstGeom prst="arc">
            <a:avLst>
              <a:gd name="adj1" fmla="val 9049550"/>
              <a:gd name="adj2" fmla="val 2178294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flipV="1">
            <a:off x="4435475" y="5094288"/>
            <a:ext cx="1236663" cy="1082675"/>
          </a:xfrm>
          <a:prstGeom prst="arc">
            <a:avLst>
              <a:gd name="adj1" fmla="val 9558348"/>
              <a:gd name="adj2" fmla="val 1866062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Arc 26"/>
          <p:cNvSpPr/>
          <p:nvPr/>
        </p:nvSpPr>
        <p:spPr>
          <a:xfrm flipV="1">
            <a:off x="4222750" y="4872038"/>
            <a:ext cx="1673225" cy="1528762"/>
          </a:xfrm>
          <a:prstGeom prst="arc">
            <a:avLst>
              <a:gd name="adj1" fmla="val 9682815"/>
              <a:gd name="adj2" fmla="val 977646"/>
            </a:avLst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0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7924800" cy="682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36637"/>
            <a:ext cx="8610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New technology has revolutionized the field</a:t>
            </a: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Need for more integration of ocean observing</a:t>
            </a: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greater interdisciplinary collaboration (STEM driven)</a:t>
            </a:r>
          </a:p>
          <a:p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Getting the answers</a:t>
            </a:r>
            <a:endParaRPr lang="en-US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1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PICT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8" t="15602" r="17021" b="12057"/>
          <a:stretch>
            <a:fillRect/>
          </a:stretch>
        </p:blipFill>
        <p:spPr bwMode="auto">
          <a:xfrm>
            <a:off x="-304800" y="2895600"/>
            <a:ext cx="32940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itle 4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Acoustic transmitters</a:t>
            </a: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76600" y="914400"/>
            <a:ext cx="5867400" cy="55626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Now come in all sizes and battery lives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Tag juveniles to adults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Used for active short-term tracking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Many types of sensors (temp, depth, light, EMG, 3D acceleration, tail beat, pH…)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ID coded transmitters used for longer-term passive tracking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Costs: $180 - $900 USD each!</a:t>
            </a:r>
          </a:p>
        </p:txBody>
      </p:sp>
      <p:pic>
        <p:nvPicPr>
          <p:cNvPr id="27655" name="Picture 8" descr="http://www.lotek.com/images/caft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9813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8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latin typeface="Comic Sans MS" pitchFamily="66" charset="0"/>
              </a:rPr>
              <a:t>Early days of active acoustic tracking</a:t>
            </a:r>
          </a:p>
        </p:txBody>
      </p:sp>
      <p:pic>
        <p:nvPicPr>
          <p:cNvPr id="106500" name="Picture 4" descr="8b blue shark with xmi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0"/>
          <a:stretch>
            <a:fillRect/>
          </a:stretch>
        </p:blipFill>
        <p:spPr bwMode="auto">
          <a:xfrm>
            <a:off x="0" y="1627188"/>
            <a:ext cx="3810000" cy="21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1" name="Picture 5" descr="2 Don tagging sil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2891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11 jim Mck trac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20383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3" name="Picture 7" descr="22 chris brad carl dar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49"/>
          <a:stretch>
            <a:fillRect/>
          </a:stretch>
        </p:blipFill>
        <p:spPr bwMode="auto">
          <a:xfrm>
            <a:off x="3810000" y="1358900"/>
            <a:ext cx="42672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track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0" r="21739"/>
          <a:stretch>
            <a:fillRect/>
          </a:stretch>
        </p:blipFill>
        <p:spPr bwMode="auto">
          <a:xfrm>
            <a:off x="3962400" y="3429000"/>
            <a:ext cx="27432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5" name="Picture 9" descr="Kaahelea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437188"/>
            <a:ext cx="2360613" cy="142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6" name="Picture 10" descr="Cara tracker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>
            <a:fillRect/>
          </a:stretch>
        </p:blipFill>
        <p:spPr bwMode="auto">
          <a:xfrm>
            <a:off x="6553200" y="3352800"/>
            <a:ext cx="28194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7" name="Picture 11" descr="4 Gwen Tracking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1965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latin typeface="Comic Sans MS" pitchFamily="66" charset="0"/>
              </a:rPr>
              <a:t>Mostly movements of big fish</a:t>
            </a:r>
            <a:br>
              <a:rPr lang="en-US" sz="360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mostly descriptive</a:t>
            </a:r>
          </a:p>
        </p:txBody>
      </p:sp>
      <p:pic>
        <p:nvPicPr>
          <p:cNvPr id="107524" name="Picture 4" descr="McKibben77-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b="3030"/>
          <a:stretch>
            <a:fillRect/>
          </a:stretch>
        </p:blipFill>
        <p:spPr bwMode="auto">
          <a:xfrm>
            <a:off x="0" y="838200"/>
            <a:ext cx="3657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5" name="Picture 5" descr="Sciarrotta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4267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6" name="Picture 6" descr="megamouth track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"/>
          <a:stretch>
            <a:fillRect/>
          </a:stretch>
        </p:blipFill>
        <p:spPr bwMode="auto">
          <a:xfrm>
            <a:off x="5105400" y="3451225"/>
            <a:ext cx="3795713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7" name="Picture 7" descr="diveprofiles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54544" r="4167"/>
          <a:stretch>
            <a:fillRect/>
          </a:stretch>
        </p:blipFill>
        <p:spPr bwMode="auto">
          <a:xfrm>
            <a:off x="304800" y="3962400"/>
            <a:ext cx="4309559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8" name="Picture 8" descr="grey ree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1143000" cy="4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9" name="Picture 9" descr="megamouth"/>
          <p:cNvPicPr>
            <a:picLocks noChangeAspect="1" noChangeArrowheads="1"/>
          </p:cNvPicPr>
          <p:nvPr/>
        </p:nvPicPr>
        <p:blipFill>
          <a:blip r:embed="rId7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62400"/>
            <a:ext cx="17526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3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90600"/>
            <a:ext cx="16002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75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latin typeface="Comic Sans MS" pitchFamily="66" charset="0"/>
              </a:rPr>
              <a:t>Evolution of passive acoustic tracking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5257800" cy="4525963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Omnidirectional underwater acoustic receivers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Identify individuals by ID code #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Track multiple individuals simultaneously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Listening 24/7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Tags can last for years!</a:t>
            </a:r>
          </a:p>
        </p:txBody>
      </p:sp>
      <p:pic>
        <p:nvPicPr>
          <p:cNvPr id="108550" name="Picture 6" descr="vr2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6" y="4242148"/>
            <a:ext cx="1219200" cy="19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1" name="Picture 7" descr="brad w VR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9" b="13207"/>
          <a:stretch/>
        </p:blipFill>
        <p:spPr bwMode="auto">
          <a:xfrm>
            <a:off x="5170433" y="4038600"/>
            <a:ext cx="2686050" cy="26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50" y="1143000"/>
            <a:ext cx="4106626" cy="270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5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airTemplate3">
  <a:themeElements>
    <a:clrScheme name="lairTemplate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irTemplate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irTemplate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irTemplate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irTemplate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irTemplate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irTemplate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irTemplate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irTemplate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irTemplate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irTemplate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irTemplate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irTemplate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irTemplate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855</Words>
  <Application>Microsoft Office PowerPoint</Application>
  <PresentationFormat>On-screen Show (4:3)</PresentationFormat>
  <Paragraphs>207</Paragraphs>
  <Slides>51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7" baseType="lpstr">
      <vt:lpstr>Default Design</vt:lpstr>
      <vt:lpstr>1_Default Design</vt:lpstr>
      <vt:lpstr>2_Default Design</vt:lpstr>
      <vt:lpstr>4_Default Design</vt:lpstr>
      <vt:lpstr>6_Default Design</vt:lpstr>
      <vt:lpstr>7_Default Design</vt:lpstr>
      <vt:lpstr>8_Default Design</vt:lpstr>
      <vt:lpstr>Office Theme</vt:lpstr>
      <vt:lpstr>9_Default Design</vt:lpstr>
      <vt:lpstr>lairTemplate3</vt:lpstr>
      <vt:lpstr>1_Office Theme</vt:lpstr>
      <vt:lpstr>3_Default Design</vt:lpstr>
      <vt:lpstr>Image</vt:lpstr>
      <vt:lpstr>SPW 8.0 Graph</vt:lpstr>
      <vt:lpstr>SPW 11.0 Graph</vt:lpstr>
      <vt:lpstr>Chart</vt:lpstr>
      <vt:lpstr>Spying on the fishes</vt:lpstr>
      <vt:lpstr>Why is it important to study fish behavior?</vt:lpstr>
      <vt:lpstr>Challenges of studying  marine fish ecology</vt:lpstr>
      <vt:lpstr>Whole new tool box!</vt:lpstr>
      <vt:lpstr>Acoustic telemetry</vt:lpstr>
      <vt:lpstr>Acoustic transmitters</vt:lpstr>
      <vt:lpstr>Early days of active acoustic tracking</vt:lpstr>
      <vt:lpstr>Mostly movements of big fish mostly descriptive</vt:lpstr>
      <vt:lpstr>Evolution of passive acoustic tracking</vt:lpstr>
      <vt:lpstr>Satellite telemetry</vt:lpstr>
      <vt:lpstr>PowerPoint Presentation</vt:lpstr>
      <vt:lpstr>PowerPoint Presentation</vt:lpstr>
      <vt:lpstr>PowerPoint Presentation</vt:lpstr>
      <vt:lpstr>Examples of applications…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Ocean whitefish</vt:lpstr>
      <vt:lpstr>PowerPoint Presentation</vt:lpstr>
      <vt:lpstr>PowerPoint Presentation</vt:lpstr>
      <vt:lpstr>PowerPoint Presentation</vt:lpstr>
      <vt:lpstr>Site Fidelity</vt:lpstr>
      <vt:lpstr>PowerPoint Presentation</vt:lpstr>
      <vt:lpstr>PowerPoint Presentation</vt:lpstr>
      <vt:lpstr>PowerPoint Presentation</vt:lpstr>
      <vt:lpstr>PowerPoint Presentation</vt:lpstr>
      <vt:lpstr>Feeding behavior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 shark nursery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they live?</vt:lpstr>
      <vt:lpstr>PowerPoint Presentation</vt:lpstr>
      <vt:lpstr>PowerPoint Presentation</vt:lpstr>
      <vt:lpstr>PowerPoint Presentation</vt:lpstr>
      <vt:lpstr>Satellite transmitter track</vt:lpstr>
      <vt:lpstr>PowerPoint Presentation</vt:lpstr>
      <vt:lpstr>AUV Shark Tracking Systems Integration, State Estimation, and Autonomous Control</vt:lpstr>
      <vt:lpstr>PowerPoint Presentation</vt:lpstr>
      <vt:lpstr>PowerPoint Presentation</vt:lpstr>
      <vt:lpstr>PowerPoint Presentation</vt:lpstr>
      <vt:lpstr>Getting the answers</vt:lpstr>
    </vt:vector>
  </TitlesOfParts>
  <Company>CSULB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Lowe</dc:creator>
  <cp:lastModifiedBy>CGL</cp:lastModifiedBy>
  <cp:revision>52</cp:revision>
  <dcterms:created xsi:type="dcterms:W3CDTF">2007-02-12T02:31:39Z</dcterms:created>
  <dcterms:modified xsi:type="dcterms:W3CDTF">2012-08-01T16:35:46Z</dcterms:modified>
</cp:coreProperties>
</file>